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71" r:id="rId4"/>
  </p:sldMasterIdLst>
  <p:notesMasterIdLst>
    <p:notesMasterId r:id="rId16"/>
  </p:notesMasterIdLst>
  <p:handoutMasterIdLst>
    <p:handoutMasterId r:id="rId17"/>
  </p:handoutMasterIdLst>
  <p:sldIdLst>
    <p:sldId id="487" r:id="rId5"/>
    <p:sldId id="540" r:id="rId6"/>
    <p:sldId id="531" r:id="rId7"/>
    <p:sldId id="535" r:id="rId8"/>
    <p:sldId id="536" r:id="rId9"/>
    <p:sldId id="544" r:id="rId10"/>
    <p:sldId id="546" r:id="rId11"/>
    <p:sldId id="547" r:id="rId12"/>
    <p:sldId id="550" r:id="rId13"/>
    <p:sldId id="551" r:id="rId14"/>
    <p:sldId id="539" r:id="rId15"/>
  </p:sldIdLst>
  <p:sldSz cx="9144000" cy="6858000" type="screen4x3"/>
  <p:notesSz cx="7026275" cy="9312275"/>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2" pos="5472" userDrawn="1">
          <p15:clr>
            <a:srgbClr val="A4A3A4"/>
          </p15:clr>
        </p15:guide>
        <p15:guide id="3" orient="horz" pos="3864" userDrawn="1">
          <p15:clr>
            <a:srgbClr val="A4A3A4"/>
          </p15:clr>
        </p15:guide>
        <p15:guide id="4" orient="horz" pos="4128" userDrawn="1">
          <p15:clr>
            <a:srgbClr val="A4A3A4"/>
          </p15:clr>
        </p15:guide>
        <p15:guide id="5" pos="288"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 Gedigian" initials="A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9"/>
    <a:srgbClr val="DDFFDD"/>
    <a:srgbClr val="C8D7EA"/>
    <a:srgbClr val="CCFFCC"/>
    <a:srgbClr val="FFFFCC"/>
    <a:srgbClr val="000099"/>
    <a:srgbClr val="568AB4"/>
    <a:srgbClr val="D5ED5D"/>
    <a:srgbClr val="FF6600"/>
    <a:srgbClr val="D3D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3953" autoAdjust="0"/>
  </p:normalViewPr>
  <p:slideViewPr>
    <p:cSldViewPr snapToGrid="0" showGuides="1">
      <p:cViewPr varScale="1">
        <p:scale>
          <a:sx n="59" d="100"/>
          <a:sy n="59" d="100"/>
        </p:scale>
        <p:origin x="1496" y="52"/>
      </p:cViewPr>
      <p:guideLst>
        <p:guide pos="5472"/>
        <p:guide orient="horz" pos="3864"/>
        <p:guide orient="horz" pos="4128"/>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0" d="100"/>
          <a:sy n="70" d="100"/>
        </p:scale>
        <p:origin x="-3174"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rjf.com\rjfdfs\FINEWYORK\PF\Share\FBMG_Share\Northeast%20Group\NH\NHMBB\Transactions\2025%20(sr%20mgr)\Investor%20Presentation\Copy%20of%2010%20year%20review%20of%20Revenues%20Expenses%20and%20Changes%20in%20Net%20Assets-20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a:solidFill>
                  <a:prstClr val="black"/>
                </a:solidFill>
                <a:latin typeface="Calibri" panose="020F0502020204030204" pitchFamily="34" charset="0"/>
                <a:cs typeface="Calibri" panose="020F0502020204030204" pitchFamily="34" charset="0"/>
              </a:rPr>
              <a:t>Total Principal Outstanding Per County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73551880069319"/>
          <c:y val="0.20574361008200165"/>
          <c:w val="0.84845241635306534"/>
          <c:h val="0.51815794600138199"/>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A6A6A6"/>
              </a:solidFill>
              <a:ln>
                <a:noFill/>
              </a:ln>
              <a:effectLst/>
            </c:spPr>
            <c:extLst>
              <c:ext xmlns:c16="http://schemas.microsoft.com/office/drawing/2014/chart" uri="{C3380CC4-5D6E-409C-BE32-E72D297353CC}">
                <c16:uniqueId val="{00000001-6446-4755-AF5C-F6BCF68DA210}"/>
              </c:ext>
            </c:extLst>
          </c:dPt>
          <c:dPt>
            <c:idx val="2"/>
            <c:invertIfNegative val="0"/>
            <c:bubble3D val="0"/>
            <c:spPr>
              <a:solidFill>
                <a:srgbClr val="1F497D"/>
              </a:solidFill>
              <a:ln>
                <a:noFill/>
              </a:ln>
              <a:effectLst/>
            </c:spPr>
            <c:extLst>
              <c:ext xmlns:c16="http://schemas.microsoft.com/office/drawing/2014/chart" uri="{C3380CC4-5D6E-409C-BE32-E72D297353CC}">
                <c16:uniqueId val="{00000003-6446-4755-AF5C-F6BCF68DA210}"/>
              </c:ext>
            </c:extLst>
          </c:dPt>
          <c:dPt>
            <c:idx val="3"/>
            <c:invertIfNegative val="0"/>
            <c:bubble3D val="0"/>
            <c:spPr>
              <a:solidFill>
                <a:srgbClr val="604A7B"/>
              </a:solidFill>
              <a:ln>
                <a:noFill/>
              </a:ln>
              <a:effectLst/>
            </c:spPr>
            <c:extLst>
              <c:ext xmlns:c16="http://schemas.microsoft.com/office/drawing/2014/chart" uri="{C3380CC4-5D6E-409C-BE32-E72D297353CC}">
                <c16:uniqueId val="{00000005-6446-4755-AF5C-F6BCF68DA210}"/>
              </c:ext>
            </c:extLst>
          </c:dPt>
          <c:dPt>
            <c:idx val="4"/>
            <c:invertIfNegative val="0"/>
            <c:bubble3D val="0"/>
            <c:spPr>
              <a:solidFill>
                <a:srgbClr val="C6D9F1"/>
              </a:solidFill>
              <a:ln>
                <a:noFill/>
              </a:ln>
              <a:effectLst/>
            </c:spPr>
            <c:extLst>
              <c:ext xmlns:c16="http://schemas.microsoft.com/office/drawing/2014/chart" uri="{C3380CC4-5D6E-409C-BE32-E72D297353CC}">
                <c16:uniqueId val="{00000007-6446-4755-AF5C-F6BCF68DA210}"/>
              </c:ext>
            </c:extLst>
          </c:dPt>
          <c:dPt>
            <c:idx val="5"/>
            <c:invertIfNegative val="0"/>
            <c:bubble3D val="0"/>
            <c:spPr>
              <a:solidFill>
                <a:srgbClr val="D7E4BD"/>
              </a:solidFill>
              <a:ln>
                <a:noFill/>
              </a:ln>
              <a:effectLst/>
            </c:spPr>
            <c:extLst>
              <c:ext xmlns:c16="http://schemas.microsoft.com/office/drawing/2014/chart" uri="{C3380CC4-5D6E-409C-BE32-E72D297353CC}">
                <c16:uniqueId val="{00000009-6446-4755-AF5C-F6BCF68DA210}"/>
              </c:ext>
            </c:extLst>
          </c:dPt>
          <c:dPt>
            <c:idx val="6"/>
            <c:invertIfNegative val="0"/>
            <c:bubble3D val="0"/>
            <c:spPr>
              <a:solidFill>
                <a:srgbClr val="93CDDD"/>
              </a:solidFill>
              <a:ln>
                <a:noFill/>
              </a:ln>
              <a:effectLst/>
            </c:spPr>
            <c:extLst>
              <c:ext xmlns:c16="http://schemas.microsoft.com/office/drawing/2014/chart" uri="{C3380CC4-5D6E-409C-BE32-E72D297353CC}">
                <c16:uniqueId val="{0000000B-6446-4755-AF5C-F6BCF68DA210}"/>
              </c:ext>
            </c:extLst>
          </c:dPt>
          <c:dPt>
            <c:idx val="7"/>
            <c:invertIfNegative val="0"/>
            <c:bubble3D val="0"/>
            <c:spPr>
              <a:solidFill>
                <a:srgbClr val="C0504D"/>
              </a:solidFill>
              <a:ln>
                <a:noFill/>
              </a:ln>
              <a:effectLst/>
            </c:spPr>
            <c:extLst>
              <c:ext xmlns:c16="http://schemas.microsoft.com/office/drawing/2014/chart" uri="{C3380CC4-5D6E-409C-BE32-E72D297353CC}">
                <c16:uniqueId val="{0000000D-6446-4755-AF5C-F6BCF68DA210}"/>
              </c:ext>
            </c:extLst>
          </c:dPt>
          <c:dPt>
            <c:idx val="8"/>
            <c:invertIfNegative val="0"/>
            <c:bubble3D val="0"/>
            <c:spPr>
              <a:solidFill>
                <a:srgbClr val="92D050"/>
              </a:solidFill>
              <a:ln>
                <a:noFill/>
              </a:ln>
              <a:effectLst/>
            </c:spPr>
            <c:extLst>
              <c:ext xmlns:c16="http://schemas.microsoft.com/office/drawing/2014/chart" uri="{C3380CC4-5D6E-409C-BE32-E72D297353CC}">
                <c16:uniqueId val="{0000000F-6446-4755-AF5C-F6BCF68DA210}"/>
              </c:ext>
            </c:extLst>
          </c:dPt>
          <c:dPt>
            <c:idx val="9"/>
            <c:invertIfNegative val="0"/>
            <c:bubble3D val="0"/>
            <c:spPr>
              <a:solidFill>
                <a:srgbClr val="002949"/>
              </a:solidFill>
              <a:ln>
                <a:noFill/>
              </a:ln>
              <a:effectLst/>
            </c:spPr>
            <c:extLst>
              <c:ext xmlns:c16="http://schemas.microsoft.com/office/drawing/2014/chart" uri="{C3380CC4-5D6E-409C-BE32-E72D297353CC}">
                <c16:uniqueId val="{00000011-6446-4755-AF5C-F6BCF68DA210}"/>
              </c:ext>
            </c:extLst>
          </c:dPt>
          <c:cat>
            <c:strRef>
              <c:f>'County Breakdown'!$F$18:$F$27</c:f>
              <c:strCache>
                <c:ptCount val="10"/>
                <c:pt idx="0">
                  <c:v>Belknap</c:v>
                </c:pt>
                <c:pt idx="1">
                  <c:v>Carroll</c:v>
                </c:pt>
                <c:pt idx="2">
                  <c:v>Cheshire</c:v>
                </c:pt>
                <c:pt idx="3">
                  <c:v>Coos</c:v>
                </c:pt>
                <c:pt idx="4">
                  <c:v>Grafton</c:v>
                </c:pt>
                <c:pt idx="5">
                  <c:v>Hillsborough</c:v>
                </c:pt>
                <c:pt idx="6">
                  <c:v>Merrimack</c:v>
                </c:pt>
                <c:pt idx="7">
                  <c:v>Rockingham</c:v>
                </c:pt>
                <c:pt idx="8">
                  <c:v>Strafford</c:v>
                </c:pt>
                <c:pt idx="9">
                  <c:v>Sullivan</c:v>
                </c:pt>
              </c:strCache>
            </c:strRef>
          </c:cat>
          <c:val>
            <c:numRef>
              <c:f>'County Breakdown'!$G$18:$G$27</c:f>
              <c:numCache>
                <c:formatCode>#,##0.00_);[Red]\(#,##0.00\)</c:formatCode>
                <c:ptCount val="10"/>
                <c:pt idx="0">
                  <c:v>52092989</c:v>
                </c:pt>
                <c:pt idx="1">
                  <c:v>89533774</c:v>
                </c:pt>
                <c:pt idx="2">
                  <c:v>70523156</c:v>
                </c:pt>
                <c:pt idx="3">
                  <c:v>17588500</c:v>
                </c:pt>
                <c:pt idx="4">
                  <c:v>118216627</c:v>
                </c:pt>
                <c:pt idx="5">
                  <c:v>143234337</c:v>
                </c:pt>
                <c:pt idx="6">
                  <c:v>57687323</c:v>
                </c:pt>
                <c:pt idx="7">
                  <c:v>261243447</c:v>
                </c:pt>
                <c:pt idx="8">
                  <c:v>169317900.34999999</c:v>
                </c:pt>
                <c:pt idx="9">
                  <c:v>61451400</c:v>
                </c:pt>
              </c:numCache>
            </c:numRef>
          </c:val>
          <c:extLst>
            <c:ext xmlns:c16="http://schemas.microsoft.com/office/drawing/2014/chart" uri="{C3380CC4-5D6E-409C-BE32-E72D297353CC}">
              <c16:uniqueId val="{00000012-6446-4755-AF5C-F6BCF68DA210}"/>
            </c:ext>
          </c:extLst>
        </c:ser>
        <c:ser>
          <c:idx val="1"/>
          <c:order val="1"/>
          <c:spPr>
            <a:solidFill>
              <a:schemeClr val="accent2"/>
            </a:solidFill>
            <a:ln>
              <a:noFill/>
            </a:ln>
            <a:effectLst/>
          </c:spPr>
          <c:invertIfNegative val="0"/>
          <c:cat>
            <c:strRef>
              <c:f>'County Breakdown'!$F$18:$F$27</c:f>
              <c:strCache>
                <c:ptCount val="10"/>
                <c:pt idx="0">
                  <c:v>Belknap</c:v>
                </c:pt>
                <c:pt idx="1">
                  <c:v>Carroll</c:v>
                </c:pt>
                <c:pt idx="2">
                  <c:v>Cheshire</c:v>
                </c:pt>
                <c:pt idx="3">
                  <c:v>Coos</c:v>
                </c:pt>
                <c:pt idx="4">
                  <c:v>Grafton</c:v>
                </c:pt>
                <c:pt idx="5">
                  <c:v>Hillsborough</c:v>
                </c:pt>
                <c:pt idx="6">
                  <c:v>Merrimack</c:v>
                </c:pt>
                <c:pt idx="7">
                  <c:v>Rockingham</c:v>
                </c:pt>
                <c:pt idx="8">
                  <c:v>Strafford</c:v>
                </c:pt>
                <c:pt idx="9">
                  <c:v>Sullivan</c:v>
                </c:pt>
              </c:strCache>
            </c:strRef>
          </c:cat>
          <c:val>
            <c:numRef>
              <c:f>'County Breakdown'!$H$18:$H$27</c:f>
              <c:numCache>
                <c:formatCode>0%</c:formatCode>
                <c:ptCount val="10"/>
                <c:pt idx="0">
                  <c:v>2.495859780723696E-2</c:v>
                </c:pt>
                <c:pt idx="1">
                  <c:v>4.2897086504866323E-2</c:v>
                </c:pt>
                <c:pt idx="2">
                  <c:v>3.3788790401353824E-2</c:v>
                </c:pt>
                <c:pt idx="3">
                  <c:v>8.426936253026051E-3</c:v>
                </c:pt>
                <c:pt idx="4">
                  <c:v>5.6639507620135789E-2</c:v>
                </c:pt>
                <c:pt idx="5">
                  <c:v>6.8625899146797661E-2</c:v>
                </c:pt>
                <c:pt idx="6">
                  <c:v>2.7638934163159084E-2</c:v>
                </c:pt>
                <c:pt idx="7">
                  <c:v>0.12516598199902151</c:v>
                </c:pt>
                <c:pt idx="8">
                  <c:v>8.1122958339009427E-2</c:v>
                </c:pt>
                <c:pt idx="9">
                  <c:v>2.9442364639349863E-2</c:v>
                </c:pt>
              </c:numCache>
            </c:numRef>
          </c:val>
          <c:extLst>
            <c:ext xmlns:c16="http://schemas.microsoft.com/office/drawing/2014/chart" uri="{C3380CC4-5D6E-409C-BE32-E72D297353CC}">
              <c16:uniqueId val="{00000013-6446-4755-AF5C-F6BCF68DA210}"/>
            </c:ext>
          </c:extLst>
        </c:ser>
        <c:dLbls>
          <c:showLegendKey val="0"/>
          <c:showVal val="0"/>
          <c:showCatName val="0"/>
          <c:showSerName val="0"/>
          <c:showPercent val="0"/>
          <c:showBubbleSize val="0"/>
        </c:dLbls>
        <c:gapWidth val="107"/>
        <c:overlap val="-27"/>
        <c:axId val="2046269535"/>
        <c:axId val="154500367"/>
      </c:barChart>
      <c:catAx>
        <c:axId val="204626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4500367"/>
        <c:crosses val="autoZero"/>
        <c:auto val="1"/>
        <c:lblAlgn val="ctr"/>
        <c:lblOffset val="100"/>
        <c:noMultiLvlLbl val="0"/>
      </c:catAx>
      <c:valAx>
        <c:axId val="15450036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046269535"/>
        <c:crosses val="autoZero"/>
        <c:crossBetween val="between"/>
        <c:dispUnits>
          <c:builtInUnit val="millions"/>
          <c:dispUnitsLbl>
            <c:tx>
              <c:rich>
                <a:bodyPr rot="-5400000" spcFirstLastPara="1" vertOverflow="ellipsis" vert="horz" wrap="square" anchor="ctr" anchorCtr="1"/>
                <a:lstStyle/>
                <a:p>
                  <a:pPr algn="ctr">
                    <a:defRPr lang="en-US" sz="9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900" b="0" i="0" u="none" strike="noStrike" kern="1200" baseline="0">
                      <a:solidFill>
                        <a:schemeClr val="tx1"/>
                      </a:solidFill>
                      <a:latin typeface="Calibri" panose="020F0502020204030204" pitchFamily="34" charset="0"/>
                      <a:ea typeface="+mn-ea"/>
                      <a:cs typeface="Calibri" panose="020F0502020204030204" pitchFamily="34" charset="0"/>
                    </a:rPr>
                    <a:t>Millions ($)</a:t>
                  </a:r>
                </a:p>
              </c:rich>
            </c:tx>
            <c:spPr>
              <a:noFill/>
              <a:ln>
                <a:noFill/>
              </a:ln>
              <a:effectLst/>
            </c:spPr>
            <c:txPr>
              <a:bodyPr rot="-5400000" spcFirstLastPara="1" vertOverflow="ellipsis" vert="horz" wrap="square" anchor="ctr" anchorCtr="1"/>
              <a:lstStyle/>
              <a:p>
                <a:pPr algn="ctr">
                  <a:defRPr lang="en-US"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ispUnitsLbl>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a:solidFill>
                  <a:schemeClr val="tx1"/>
                </a:solidFill>
                <a:latin typeface="Calibri" panose="020F0502020204030204" pitchFamily="34" charset="0"/>
                <a:cs typeface="Calibri" panose="020F0502020204030204" pitchFamily="34" charset="0"/>
              </a:rPr>
              <a:t>By County % of NHMBB Portfolio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490193693581216"/>
          <c:y val="0.20600722422009812"/>
          <c:w val="0.50749023714519981"/>
          <c:h val="0.68850789942124513"/>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69E9-4195-9F3B-51CB920CF994}"/>
              </c:ext>
            </c:extLst>
          </c:dPt>
          <c:dPt>
            <c:idx val="1"/>
            <c:bubble3D val="0"/>
            <c:spPr>
              <a:solidFill>
                <a:srgbClr val="A6A6A6"/>
              </a:solidFill>
              <a:ln>
                <a:noFill/>
              </a:ln>
              <a:effectLst/>
            </c:spPr>
            <c:extLst>
              <c:ext xmlns:c16="http://schemas.microsoft.com/office/drawing/2014/chart" uri="{C3380CC4-5D6E-409C-BE32-E72D297353CC}">
                <c16:uniqueId val="{00000003-69E9-4195-9F3B-51CB920CF994}"/>
              </c:ext>
            </c:extLst>
          </c:dPt>
          <c:dPt>
            <c:idx val="2"/>
            <c:bubble3D val="0"/>
            <c:spPr>
              <a:solidFill>
                <a:srgbClr val="1F497D"/>
              </a:solidFill>
              <a:ln>
                <a:noFill/>
              </a:ln>
              <a:effectLst/>
            </c:spPr>
            <c:extLst>
              <c:ext xmlns:c16="http://schemas.microsoft.com/office/drawing/2014/chart" uri="{C3380CC4-5D6E-409C-BE32-E72D297353CC}">
                <c16:uniqueId val="{00000005-69E9-4195-9F3B-51CB920CF994}"/>
              </c:ext>
            </c:extLst>
          </c:dPt>
          <c:dPt>
            <c:idx val="3"/>
            <c:bubble3D val="0"/>
            <c:spPr>
              <a:solidFill>
                <a:srgbClr val="604A7B"/>
              </a:solidFill>
              <a:ln>
                <a:noFill/>
              </a:ln>
              <a:effectLst/>
            </c:spPr>
            <c:extLst>
              <c:ext xmlns:c16="http://schemas.microsoft.com/office/drawing/2014/chart" uri="{C3380CC4-5D6E-409C-BE32-E72D297353CC}">
                <c16:uniqueId val="{00000007-69E9-4195-9F3B-51CB920CF994}"/>
              </c:ext>
            </c:extLst>
          </c:dPt>
          <c:dPt>
            <c:idx val="4"/>
            <c:bubble3D val="0"/>
            <c:spPr>
              <a:solidFill>
                <a:srgbClr val="C6D9F1"/>
              </a:solidFill>
              <a:ln>
                <a:noFill/>
              </a:ln>
              <a:effectLst/>
            </c:spPr>
            <c:extLst>
              <c:ext xmlns:c16="http://schemas.microsoft.com/office/drawing/2014/chart" uri="{C3380CC4-5D6E-409C-BE32-E72D297353CC}">
                <c16:uniqueId val="{00000009-69E9-4195-9F3B-51CB920CF994}"/>
              </c:ext>
            </c:extLst>
          </c:dPt>
          <c:dPt>
            <c:idx val="5"/>
            <c:bubble3D val="0"/>
            <c:spPr>
              <a:solidFill>
                <a:srgbClr val="D7E4BD"/>
              </a:solidFill>
              <a:ln>
                <a:noFill/>
              </a:ln>
              <a:effectLst/>
            </c:spPr>
            <c:extLst>
              <c:ext xmlns:c16="http://schemas.microsoft.com/office/drawing/2014/chart" uri="{C3380CC4-5D6E-409C-BE32-E72D297353CC}">
                <c16:uniqueId val="{0000000B-69E9-4195-9F3B-51CB920CF994}"/>
              </c:ext>
            </c:extLst>
          </c:dPt>
          <c:dPt>
            <c:idx val="6"/>
            <c:bubble3D val="0"/>
            <c:spPr>
              <a:solidFill>
                <a:srgbClr val="93CDDD"/>
              </a:solidFill>
              <a:ln>
                <a:noFill/>
              </a:ln>
              <a:effectLst/>
            </c:spPr>
            <c:extLst>
              <c:ext xmlns:c16="http://schemas.microsoft.com/office/drawing/2014/chart" uri="{C3380CC4-5D6E-409C-BE32-E72D297353CC}">
                <c16:uniqueId val="{0000000D-69E9-4195-9F3B-51CB920CF994}"/>
              </c:ext>
            </c:extLst>
          </c:dPt>
          <c:dPt>
            <c:idx val="7"/>
            <c:bubble3D val="0"/>
            <c:spPr>
              <a:solidFill>
                <a:srgbClr val="C0504D"/>
              </a:solidFill>
              <a:ln>
                <a:noFill/>
              </a:ln>
              <a:effectLst/>
            </c:spPr>
            <c:extLst>
              <c:ext xmlns:c16="http://schemas.microsoft.com/office/drawing/2014/chart" uri="{C3380CC4-5D6E-409C-BE32-E72D297353CC}">
                <c16:uniqueId val="{0000000F-69E9-4195-9F3B-51CB920CF994}"/>
              </c:ext>
            </c:extLst>
          </c:dPt>
          <c:dPt>
            <c:idx val="8"/>
            <c:bubble3D val="0"/>
            <c:spPr>
              <a:solidFill>
                <a:srgbClr val="92D050"/>
              </a:solidFill>
              <a:ln>
                <a:noFill/>
              </a:ln>
              <a:effectLst/>
            </c:spPr>
            <c:extLst>
              <c:ext xmlns:c16="http://schemas.microsoft.com/office/drawing/2014/chart" uri="{C3380CC4-5D6E-409C-BE32-E72D297353CC}">
                <c16:uniqueId val="{00000011-69E9-4195-9F3B-51CB920CF994}"/>
              </c:ext>
            </c:extLst>
          </c:dPt>
          <c:dPt>
            <c:idx val="9"/>
            <c:bubble3D val="0"/>
            <c:spPr>
              <a:solidFill>
                <a:srgbClr val="002949"/>
              </a:solidFill>
              <a:ln>
                <a:noFill/>
              </a:ln>
              <a:effectLst/>
            </c:spPr>
            <c:extLst>
              <c:ext xmlns:c16="http://schemas.microsoft.com/office/drawing/2014/chart" uri="{C3380CC4-5D6E-409C-BE32-E72D297353CC}">
                <c16:uniqueId val="{00000013-69E9-4195-9F3B-51CB920CF99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'County Breakdown'!$F$18:$F$27</c:f>
              <c:strCache>
                <c:ptCount val="10"/>
                <c:pt idx="0">
                  <c:v>Belknap</c:v>
                </c:pt>
                <c:pt idx="1">
                  <c:v>Carroll</c:v>
                </c:pt>
                <c:pt idx="2">
                  <c:v>Cheshire</c:v>
                </c:pt>
                <c:pt idx="3">
                  <c:v>Coos</c:v>
                </c:pt>
                <c:pt idx="4">
                  <c:v>Grafton</c:v>
                </c:pt>
                <c:pt idx="5">
                  <c:v>Hillsborough</c:v>
                </c:pt>
                <c:pt idx="6">
                  <c:v>Merrimack</c:v>
                </c:pt>
                <c:pt idx="7">
                  <c:v>Rockingham</c:v>
                </c:pt>
                <c:pt idx="8">
                  <c:v>Strafford</c:v>
                </c:pt>
                <c:pt idx="9">
                  <c:v>Sullivan</c:v>
                </c:pt>
              </c:strCache>
            </c:strRef>
          </c:cat>
          <c:val>
            <c:numRef>
              <c:f>'County Breakdown'!$H$18:$H$27</c:f>
              <c:numCache>
                <c:formatCode>0%</c:formatCode>
                <c:ptCount val="10"/>
                <c:pt idx="0">
                  <c:v>2.495859780723696E-2</c:v>
                </c:pt>
                <c:pt idx="1">
                  <c:v>4.2897086504866323E-2</c:v>
                </c:pt>
                <c:pt idx="2">
                  <c:v>3.3788790401353824E-2</c:v>
                </c:pt>
                <c:pt idx="3">
                  <c:v>8.426936253026051E-3</c:v>
                </c:pt>
                <c:pt idx="4">
                  <c:v>5.6639507620135789E-2</c:v>
                </c:pt>
                <c:pt idx="5">
                  <c:v>6.8625899146797661E-2</c:v>
                </c:pt>
                <c:pt idx="6">
                  <c:v>2.7638934163159084E-2</c:v>
                </c:pt>
                <c:pt idx="7">
                  <c:v>0.12516598199902151</c:v>
                </c:pt>
                <c:pt idx="8">
                  <c:v>8.1122958339009427E-2</c:v>
                </c:pt>
                <c:pt idx="9">
                  <c:v>2.9442364639349863E-2</c:v>
                </c:pt>
              </c:numCache>
            </c:numRef>
          </c:val>
          <c:extLst>
            <c:ext xmlns:c16="http://schemas.microsoft.com/office/drawing/2014/chart" uri="{C3380CC4-5D6E-409C-BE32-E72D297353CC}">
              <c16:uniqueId val="{00000014-69E9-4195-9F3B-51CB920CF994}"/>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16-69E9-4195-9F3B-51CB920CF994}"/>
              </c:ext>
            </c:extLst>
          </c:dPt>
          <c:dPt>
            <c:idx val="1"/>
            <c:bubble3D val="0"/>
            <c:spPr>
              <a:solidFill>
                <a:schemeClr val="accent2"/>
              </a:solidFill>
              <a:ln>
                <a:noFill/>
              </a:ln>
              <a:effectLst/>
            </c:spPr>
            <c:extLst>
              <c:ext xmlns:c16="http://schemas.microsoft.com/office/drawing/2014/chart" uri="{C3380CC4-5D6E-409C-BE32-E72D297353CC}">
                <c16:uniqueId val="{00000018-69E9-4195-9F3B-51CB920CF994}"/>
              </c:ext>
            </c:extLst>
          </c:dPt>
          <c:dPt>
            <c:idx val="2"/>
            <c:bubble3D val="0"/>
            <c:spPr>
              <a:solidFill>
                <a:schemeClr val="accent3"/>
              </a:solidFill>
              <a:ln>
                <a:noFill/>
              </a:ln>
              <a:effectLst/>
            </c:spPr>
            <c:extLst>
              <c:ext xmlns:c16="http://schemas.microsoft.com/office/drawing/2014/chart" uri="{C3380CC4-5D6E-409C-BE32-E72D297353CC}">
                <c16:uniqueId val="{0000001A-69E9-4195-9F3B-51CB920CF994}"/>
              </c:ext>
            </c:extLst>
          </c:dPt>
          <c:dPt>
            <c:idx val="3"/>
            <c:bubble3D val="0"/>
            <c:spPr>
              <a:solidFill>
                <a:schemeClr val="accent4"/>
              </a:solidFill>
              <a:ln>
                <a:noFill/>
              </a:ln>
              <a:effectLst/>
            </c:spPr>
            <c:extLst>
              <c:ext xmlns:c16="http://schemas.microsoft.com/office/drawing/2014/chart" uri="{C3380CC4-5D6E-409C-BE32-E72D297353CC}">
                <c16:uniqueId val="{0000001C-69E9-4195-9F3B-51CB920CF994}"/>
              </c:ext>
            </c:extLst>
          </c:dPt>
          <c:dPt>
            <c:idx val="4"/>
            <c:bubble3D val="0"/>
            <c:spPr>
              <a:solidFill>
                <a:schemeClr val="accent5"/>
              </a:solidFill>
              <a:ln>
                <a:noFill/>
              </a:ln>
              <a:effectLst/>
            </c:spPr>
            <c:extLst>
              <c:ext xmlns:c16="http://schemas.microsoft.com/office/drawing/2014/chart" uri="{C3380CC4-5D6E-409C-BE32-E72D297353CC}">
                <c16:uniqueId val="{0000001E-69E9-4195-9F3B-51CB920CF994}"/>
              </c:ext>
            </c:extLst>
          </c:dPt>
          <c:dPt>
            <c:idx val="5"/>
            <c:bubble3D val="0"/>
            <c:spPr>
              <a:solidFill>
                <a:schemeClr val="accent6"/>
              </a:solidFill>
              <a:ln>
                <a:noFill/>
              </a:ln>
              <a:effectLst/>
            </c:spPr>
            <c:extLst>
              <c:ext xmlns:c16="http://schemas.microsoft.com/office/drawing/2014/chart" uri="{C3380CC4-5D6E-409C-BE32-E72D297353CC}">
                <c16:uniqueId val="{00000020-69E9-4195-9F3B-51CB920CF994}"/>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22-69E9-4195-9F3B-51CB920CF994}"/>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4-69E9-4195-9F3B-51CB920CF994}"/>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26-69E9-4195-9F3B-51CB920CF994}"/>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28-69E9-4195-9F3B-51CB920CF994}"/>
              </c:ext>
            </c:extLst>
          </c:dPt>
          <c:cat>
            <c:strRef>
              <c:f>'County Breakdown'!$F$18:$F$27</c:f>
              <c:strCache>
                <c:ptCount val="10"/>
                <c:pt idx="0">
                  <c:v>Belknap</c:v>
                </c:pt>
                <c:pt idx="1">
                  <c:v>Carroll</c:v>
                </c:pt>
                <c:pt idx="2">
                  <c:v>Cheshire</c:v>
                </c:pt>
                <c:pt idx="3">
                  <c:v>Coos</c:v>
                </c:pt>
                <c:pt idx="4">
                  <c:v>Grafton</c:v>
                </c:pt>
                <c:pt idx="5">
                  <c:v>Hillsborough</c:v>
                </c:pt>
                <c:pt idx="6">
                  <c:v>Merrimack</c:v>
                </c:pt>
                <c:pt idx="7">
                  <c:v>Rockingham</c:v>
                </c:pt>
                <c:pt idx="8">
                  <c:v>Strafford</c:v>
                </c:pt>
                <c:pt idx="9">
                  <c:v>Sullivan</c:v>
                </c:pt>
              </c:strCache>
            </c:strRef>
          </c:cat>
          <c:val>
            <c:numRef>
              <c:f>'County Breakdown'!$H$18:$H$27</c:f>
              <c:numCache>
                <c:formatCode>0%</c:formatCode>
                <c:ptCount val="10"/>
                <c:pt idx="0">
                  <c:v>2.495859780723696E-2</c:v>
                </c:pt>
                <c:pt idx="1">
                  <c:v>4.2897086504866323E-2</c:v>
                </c:pt>
                <c:pt idx="2">
                  <c:v>3.3788790401353824E-2</c:v>
                </c:pt>
                <c:pt idx="3">
                  <c:v>8.426936253026051E-3</c:v>
                </c:pt>
                <c:pt idx="4">
                  <c:v>5.6639507620135789E-2</c:v>
                </c:pt>
                <c:pt idx="5">
                  <c:v>6.8625899146797661E-2</c:v>
                </c:pt>
                <c:pt idx="6">
                  <c:v>2.7638934163159084E-2</c:v>
                </c:pt>
                <c:pt idx="7">
                  <c:v>0.12516598199902151</c:v>
                </c:pt>
                <c:pt idx="8">
                  <c:v>8.1122958339009427E-2</c:v>
                </c:pt>
                <c:pt idx="9">
                  <c:v>2.9442364639349863E-2</c:v>
                </c:pt>
              </c:numCache>
            </c:numRef>
          </c:val>
          <c:extLst>
            <c:ext xmlns:c16="http://schemas.microsoft.com/office/drawing/2014/chart" uri="{C3380CC4-5D6E-409C-BE32-E72D297353CC}">
              <c16:uniqueId val="{00000029-69E9-4195-9F3B-51CB920CF994}"/>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0" i="0" u="none" strike="noStrike" kern="1200" spc="0" baseline="0" dirty="0">
                <a:solidFill>
                  <a:schemeClr val="tx1"/>
                </a:solidFill>
                <a:latin typeface="Calibri" panose="020F0502020204030204" pitchFamily="34" charset="0"/>
                <a:cs typeface="Calibri" panose="020F0502020204030204" pitchFamily="34" charset="0"/>
              </a:rPr>
              <a:t>10-Year NHMBB Net Asset</a:t>
            </a:r>
          </a:p>
        </c:rich>
      </c:tx>
      <c:overlay val="0"/>
    </c:title>
    <c:autoTitleDeleted val="0"/>
    <c:plotArea>
      <c:layout/>
      <c:barChart>
        <c:barDir val="col"/>
        <c:grouping val="clustered"/>
        <c:varyColors val="0"/>
        <c:ser>
          <c:idx val="0"/>
          <c:order val="0"/>
          <c:tx>
            <c:strRef>
              <c:f>Sheet1!$D$2</c:f>
              <c:strCache>
                <c:ptCount val="1"/>
                <c:pt idx="0">
                  <c:v>Net Asset</c:v>
                </c:pt>
              </c:strCache>
            </c:strRef>
          </c:tx>
          <c:spPr>
            <a:solidFill>
              <a:schemeClr val="accent1"/>
            </a:solidFill>
            <a:ln>
              <a:noFill/>
            </a:ln>
            <a:effectLst/>
          </c:spPr>
          <c:invertIfNegative val="0"/>
          <c:cat>
            <c:numRef>
              <c:f>Sheet1!$C$5:$C$15</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Sheet1!$D$5:$D$15</c:f>
              <c:numCache>
                <c:formatCode>_("$"* #,##0_);_("$"* \(#,##0\);_("$"* "-"??_);_(@_)</c:formatCode>
                <c:ptCount val="11"/>
                <c:pt idx="0">
                  <c:v>19096735.290000007</c:v>
                </c:pt>
                <c:pt idx="1">
                  <c:v>19916656.290000007</c:v>
                </c:pt>
                <c:pt idx="2">
                  <c:v>27591876.290000007</c:v>
                </c:pt>
                <c:pt idx="3">
                  <c:v>20961354.290000007</c:v>
                </c:pt>
                <c:pt idx="4">
                  <c:v>19554644.290000007</c:v>
                </c:pt>
                <c:pt idx="5">
                  <c:v>33685458.290000007</c:v>
                </c:pt>
                <c:pt idx="6">
                  <c:v>42314969.310000002</c:v>
                </c:pt>
                <c:pt idx="7">
                  <c:v>38661833.800000004</c:v>
                </c:pt>
                <c:pt idx="8">
                  <c:v>30750187.800000004</c:v>
                </c:pt>
                <c:pt idx="9">
                  <c:v>32956188.800000004</c:v>
                </c:pt>
                <c:pt idx="10">
                  <c:v>35748506.800000004</c:v>
                </c:pt>
              </c:numCache>
            </c:numRef>
          </c:val>
          <c:extLst>
            <c:ext xmlns:c16="http://schemas.microsoft.com/office/drawing/2014/chart" uri="{C3380CC4-5D6E-409C-BE32-E72D297353CC}">
              <c16:uniqueId val="{00000000-D87F-415B-8215-5FC2F0B0B71D}"/>
            </c:ext>
          </c:extLst>
        </c:ser>
        <c:dLbls>
          <c:showLegendKey val="0"/>
          <c:showVal val="0"/>
          <c:showCatName val="0"/>
          <c:showSerName val="0"/>
          <c:showPercent val="0"/>
          <c:showBubbleSize val="0"/>
        </c:dLbls>
        <c:gapWidth val="219"/>
        <c:overlap val="-27"/>
        <c:axId val="731153423"/>
        <c:axId val="1"/>
      </c:barChart>
      <c:catAx>
        <c:axId val="73115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0" vert="horz"/>
          <a:lstStyle/>
          <a:p>
            <a:pPr>
              <a:defRPr sz="1100" b="0" i="0" u="none" strike="noStrike" baseline="0">
                <a:solidFill>
                  <a:srgbClr val="333333"/>
                </a:solidFill>
                <a:latin typeface="Calibri"/>
                <a:ea typeface="Calibri"/>
                <a:cs typeface="Calibri"/>
              </a:defRPr>
            </a:pPr>
            <a:endParaRPr lang="en-US"/>
          </a:p>
        </c:txPr>
        <c:crossAx val="731153423"/>
        <c:crosses val="autoZero"/>
        <c:crossBetween val="between"/>
        <c:dispUnits>
          <c:builtInUnit val="millions"/>
          <c:dispUnitsLbl>
            <c:txPr>
              <a:bodyPr/>
              <a:lstStyle/>
              <a:p>
                <a:pPr>
                  <a:defRPr sz="1100" b="0"/>
                </a:pPr>
                <a:endParaRPr lang="en-US"/>
              </a:p>
            </c:txPr>
          </c:dispUnitsLbl>
        </c:dispUnits>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5932"/>
          </a:xfrm>
          <a:prstGeom prst="rect">
            <a:avLst/>
          </a:prstGeom>
        </p:spPr>
        <p:txBody>
          <a:bodyPr vert="horz" lIns="91926" tIns="45962" rIns="91926" bIns="45962"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9932" y="1"/>
            <a:ext cx="3044719" cy="465932"/>
          </a:xfrm>
          <a:prstGeom prst="rect">
            <a:avLst/>
          </a:prstGeom>
        </p:spPr>
        <p:txBody>
          <a:bodyPr vert="horz" wrap="square" lIns="91926" tIns="45962" rIns="91926" bIns="45962" numCol="1" anchor="t" anchorCtr="0" compatLnSpc="1">
            <a:prstTxWarp prst="textNoShape">
              <a:avLst/>
            </a:prstTxWarp>
          </a:bodyPr>
          <a:lstStyle>
            <a:lvl1pPr algn="r">
              <a:defRPr sz="1200"/>
            </a:lvl1pPr>
          </a:lstStyle>
          <a:p>
            <a:pPr>
              <a:defRPr/>
            </a:pPr>
            <a:fld id="{0E136C02-E364-4264-8ADC-F3988839591A}" type="datetime1">
              <a:rPr lang="en-US"/>
              <a:pPr>
                <a:defRPr/>
              </a:pPr>
              <a:t>7/9/2025</a:t>
            </a:fld>
            <a:endParaRPr lang="en-US" dirty="0"/>
          </a:p>
        </p:txBody>
      </p:sp>
      <p:sp>
        <p:nvSpPr>
          <p:cNvPr id="4" name="Footer Placeholder 3"/>
          <p:cNvSpPr>
            <a:spLocks noGrp="1"/>
          </p:cNvSpPr>
          <p:nvPr>
            <p:ph type="ftr" sz="quarter" idx="2"/>
          </p:nvPr>
        </p:nvSpPr>
        <p:spPr>
          <a:xfrm>
            <a:off x="0" y="8844755"/>
            <a:ext cx="3044719" cy="465932"/>
          </a:xfrm>
          <a:prstGeom prst="rect">
            <a:avLst/>
          </a:prstGeom>
        </p:spPr>
        <p:txBody>
          <a:bodyPr vert="horz" lIns="91926" tIns="45962" rIns="91926" bIns="45962"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9932" y="8844755"/>
            <a:ext cx="3044719" cy="465932"/>
          </a:xfrm>
          <a:prstGeom prst="rect">
            <a:avLst/>
          </a:prstGeom>
        </p:spPr>
        <p:txBody>
          <a:bodyPr vert="horz" wrap="square" lIns="91926" tIns="45962" rIns="91926" bIns="45962" numCol="1" anchor="b" anchorCtr="0" compatLnSpc="1">
            <a:prstTxWarp prst="textNoShape">
              <a:avLst/>
            </a:prstTxWarp>
          </a:bodyPr>
          <a:lstStyle>
            <a:lvl1pPr algn="r">
              <a:defRPr sz="1200"/>
            </a:lvl1pPr>
          </a:lstStyle>
          <a:p>
            <a:pPr>
              <a:defRPr/>
            </a:pPr>
            <a:fld id="{5961A441-A097-4546-B35D-805C4BABF42D}" type="slidenum">
              <a:rPr lang="en-US"/>
              <a:pPr>
                <a:defRPr/>
              </a:pPr>
              <a:t>‹#›</a:t>
            </a:fld>
            <a:endParaRPr lang="en-US" dirty="0"/>
          </a:p>
        </p:txBody>
      </p:sp>
    </p:spTree>
    <p:extLst>
      <p:ext uri="{BB962C8B-B14F-4D97-AF65-F5344CB8AC3E}">
        <p14:creationId xmlns:p14="http://schemas.microsoft.com/office/powerpoint/2010/main" val="3830230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5932"/>
          </a:xfrm>
          <a:prstGeom prst="rect">
            <a:avLst/>
          </a:prstGeom>
        </p:spPr>
        <p:txBody>
          <a:bodyPr vert="horz" lIns="91926" tIns="45962" rIns="91926" bIns="45962"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979932" y="1"/>
            <a:ext cx="3044719" cy="465932"/>
          </a:xfrm>
          <a:prstGeom prst="rect">
            <a:avLst/>
          </a:prstGeom>
        </p:spPr>
        <p:txBody>
          <a:bodyPr vert="horz" wrap="square" lIns="91926" tIns="45962" rIns="91926" bIns="45962" numCol="1" anchor="t" anchorCtr="0" compatLnSpc="1">
            <a:prstTxWarp prst="textNoShape">
              <a:avLst/>
            </a:prstTxWarp>
          </a:bodyPr>
          <a:lstStyle>
            <a:lvl1pPr algn="r">
              <a:defRPr sz="1200"/>
            </a:lvl1pPr>
          </a:lstStyle>
          <a:p>
            <a:pPr>
              <a:defRPr/>
            </a:pPr>
            <a:fld id="{C5DED27F-07B4-4066-95AA-C55D4A2BF3DE}" type="datetime1">
              <a:rPr lang="en-US"/>
              <a:pPr>
                <a:defRPr/>
              </a:pPr>
              <a:t>7/9/2025</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926" tIns="45962" rIns="91926" bIns="45962" rtlCol="0" anchor="ctr"/>
          <a:lstStyle/>
          <a:p>
            <a:pPr lvl="0"/>
            <a:endParaRPr lang="en-US" noProof="0" dirty="0"/>
          </a:p>
        </p:txBody>
      </p:sp>
      <p:sp>
        <p:nvSpPr>
          <p:cNvPr id="5" name="Notes Placeholder 4"/>
          <p:cNvSpPr>
            <a:spLocks noGrp="1"/>
          </p:cNvSpPr>
          <p:nvPr>
            <p:ph type="body" sz="quarter" idx="3"/>
          </p:nvPr>
        </p:nvSpPr>
        <p:spPr>
          <a:xfrm>
            <a:off x="702628" y="4423974"/>
            <a:ext cx="5621020" cy="4190207"/>
          </a:xfrm>
          <a:prstGeom prst="rect">
            <a:avLst/>
          </a:prstGeom>
        </p:spPr>
        <p:txBody>
          <a:bodyPr vert="horz" lIns="91926" tIns="45962" rIns="91926" bIns="459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4755"/>
            <a:ext cx="3044719" cy="465932"/>
          </a:xfrm>
          <a:prstGeom prst="rect">
            <a:avLst/>
          </a:prstGeom>
        </p:spPr>
        <p:txBody>
          <a:bodyPr vert="horz" lIns="91926" tIns="45962" rIns="91926" bIns="45962"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9932" y="8844755"/>
            <a:ext cx="3044719" cy="465932"/>
          </a:xfrm>
          <a:prstGeom prst="rect">
            <a:avLst/>
          </a:prstGeom>
        </p:spPr>
        <p:txBody>
          <a:bodyPr vert="horz" wrap="square" lIns="91926" tIns="45962" rIns="91926" bIns="45962" numCol="1" anchor="b" anchorCtr="0" compatLnSpc="1">
            <a:prstTxWarp prst="textNoShape">
              <a:avLst/>
            </a:prstTxWarp>
          </a:bodyPr>
          <a:lstStyle>
            <a:lvl1pPr algn="r">
              <a:defRPr sz="1200"/>
            </a:lvl1pPr>
          </a:lstStyle>
          <a:p>
            <a:pPr>
              <a:defRPr/>
            </a:pPr>
            <a:fld id="{474A7F82-E3E7-4E10-999F-29D8C49D9E01}" type="slidenum">
              <a:rPr lang="en-US"/>
              <a:pPr>
                <a:defRPr/>
              </a:pPr>
              <a:t>‹#›</a:t>
            </a:fld>
            <a:endParaRPr lang="en-US" dirty="0"/>
          </a:p>
        </p:txBody>
      </p:sp>
    </p:spTree>
    <p:extLst>
      <p:ext uri="{BB962C8B-B14F-4D97-AF65-F5344CB8AC3E}">
        <p14:creationId xmlns:p14="http://schemas.microsoft.com/office/powerpoint/2010/main" val="30801569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4A7F82-E3E7-4E10-999F-29D8C49D9E01}" type="slidenum">
              <a:rPr lang="en-US" smtClean="0"/>
              <a:pPr>
                <a:defRPr/>
              </a:pPr>
              <a:t>4</a:t>
            </a:fld>
            <a:endParaRPr lang="en-US" dirty="0"/>
          </a:p>
        </p:txBody>
      </p:sp>
    </p:spTree>
    <p:extLst>
      <p:ext uri="{BB962C8B-B14F-4D97-AF65-F5344CB8AC3E}">
        <p14:creationId xmlns:p14="http://schemas.microsoft.com/office/powerpoint/2010/main" val="367187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4A7F82-E3E7-4E10-999F-29D8C49D9E01}" type="slidenum">
              <a:rPr lang="en-US" smtClean="0"/>
              <a:pPr>
                <a:defRPr/>
              </a:pPr>
              <a:t>5</a:t>
            </a:fld>
            <a:endParaRPr lang="en-US" dirty="0"/>
          </a:p>
        </p:txBody>
      </p:sp>
    </p:spTree>
    <p:extLst>
      <p:ext uri="{BB962C8B-B14F-4D97-AF65-F5344CB8AC3E}">
        <p14:creationId xmlns:p14="http://schemas.microsoft.com/office/powerpoint/2010/main" val="210219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01" indent="-171501">
              <a:buFontTx/>
              <a:buChar char="-"/>
            </a:pPr>
            <a:endParaRPr lang="en-US" dirty="0"/>
          </a:p>
        </p:txBody>
      </p:sp>
      <p:sp>
        <p:nvSpPr>
          <p:cNvPr id="4" name="Slide Number Placeholder 3"/>
          <p:cNvSpPr>
            <a:spLocks noGrp="1"/>
          </p:cNvSpPr>
          <p:nvPr>
            <p:ph type="sldNum" sz="quarter" idx="10"/>
          </p:nvPr>
        </p:nvSpPr>
        <p:spPr/>
        <p:txBody>
          <a:bodyPr/>
          <a:lstStyle/>
          <a:p>
            <a:pPr>
              <a:defRPr/>
            </a:pPr>
            <a:fld id="{474A7F82-E3E7-4E10-999F-29D8C49D9E01}" type="slidenum">
              <a:rPr lang="en-US" smtClean="0"/>
              <a:pPr>
                <a:defRPr/>
              </a:pPr>
              <a:t>7</a:t>
            </a:fld>
            <a:endParaRPr lang="en-US" dirty="0"/>
          </a:p>
        </p:txBody>
      </p:sp>
    </p:spTree>
    <p:extLst>
      <p:ext uri="{BB962C8B-B14F-4D97-AF65-F5344CB8AC3E}">
        <p14:creationId xmlns:p14="http://schemas.microsoft.com/office/powerpoint/2010/main" val="343908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cxnSp>
        <p:nvCxnSpPr>
          <p:cNvPr id="4" name="Straight Connector 3"/>
          <p:cNvCxnSpPr/>
          <p:nvPr userDrawn="1"/>
        </p:nvCxnSpPr>
        <p:spPr>
          <a:xfrm>
            <a:off x="475703" y="5886704"/>
            <a:ext cx="81925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0" hasCustomPrompt="1"/>
          </p:nvPr>
        </p:nvSpPr>
        <p:spPr>
          <a:xfrm>
            <a:off x="512258" y="1264604"/>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ON TWO LINES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IF NEEDED </a:t>
            </a:r>
          </a:p>
        </p:txBody>
      </p:sp>
      <p:sp>
        <p:nvSpPr>
          <p:cNvPr id="8" name="Content Placeholder 6"/>
          <p:cNvSpPr>
            <a:spLocks noGrp="1"/>
          </p:cNvSpPr>
          <p:nvPr>
            <p:ph sz="quarter" idx="11" hasCustomPrompt="1"/>
          </p:nvPr>
        </p:nvSpPr>
        <p:spPr>
          <a:xfrm>
            <a:off x="512258" y="2221287"/>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9" name="Content Placeholder 6"/>
          <p:cNvSpPr>
            <a:spLocks noGrp="1"/>
          </p:cNvSpPr>
          <p:nvPr>
            <p:ph sz="quarter" idx="12" hasCustomPrompt="1"/>
          </p:nvPr>
        </p:nvSpPr>
        <p:spPr>
          <a:xfrm>
            <a:off x="502210" y="275281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100" baseline="0">
                <a:solidFill>
                  <a:srgbClr val="6F7274"/>
                </a:solidFill>
                <a:latin typeface="+mn-lt"/>
              </a:defRPr>
            </a:lvl1p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BY: </a:t>
            </a:r>
            <a:r>
              <a:rPr kumimoji="0" lang="en-US" sz="1100" b="0" i="0" u="none" strike="noStrike" kern="1200" cap="none" spc="0" normalizeH="0" baseline="0" noProof="0" dirty="0">
                <a:ln>
                  <a:noFill/>
                </a:ln>
                <a:solidFill>
                  <a:srgbClr val="6F7274"/>
                </a:solidFill>
                <a:effectLst/>
                <a:uLnTx/>
                <a:uFillTx/>
                <a:latin typeface="+mn-lt"/>
                <a:ea typeface="MS PGothic" pitchFamily="34" charset="-128"/>
                <a:cs typeface="Arial"/>
              </a:rPr>
              <a:t>FIRST LASTNAME, TITLE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p:txBody>
      </p:sp>
      <p:sp>
        <p:nvSpPr>
          <p:cNvPr id="13" name="Content Placeholder 6"/>
          <p:cNvSpPr>
            <a:spLocks noGrp="1"/>
          </p:cNvSpPr>
          <p:nvPr>
            <p:ph sz="quarter" idx="13" hasCustomPrompt="1"/>
          </p:nvPr>
        </p:nvSpPr>
        <p:spPr>
          <a:xfrm>
            <a:off x="522829" y="3968133"/>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4" name="Content Placeholder 6"/>
          <p:cNvSpPr>
            <a:spLocks noGrp="1"/>
          </p:cNvSpPr>
          <p:nvPr>
            <p:ph sz="quarter" idx="14" hasCustomPrompt="1"/>
          </p:nvPr>
        </p:nvSpPr>
        <p:spPr>
          <a:xfrm>
            <a:off x="522830"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6" name="Content Placeholder 6"/>
          <p:cNvSpPr>
            <a:spLocks noGrp="1"/>
          </p:cNvSpPr>
          <p:nvPr>
            <p:ph sz="quarter" idx="15" hasCustomPrompt="1"/>
          </p:nvPr>
        </p:nvSpPr>
        <p:spPr>
          <a:xfrm>
            <a:off x="3358349"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7" name="Content Placeholder 6"/>
          <p:cNvSpPr>
            <a:spLocks noGrp="1"/>
          </p:cNvSpPr>
          <p:nvPr>
            <p:ph sz="quarter" idx="16" hasCustomPrompt="1"/>
          </p:nvPr>
        </p:nvSpPr>
        <p:spPr>
          <a:xfrm>
            <a:off x="6174819"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9" name="Picture Placeholder 18"/>
          <p:cNvSpPr>
            <a:spLocks noGrp="1"/>
          </p:cNvSpPr>
          <p:nvPr>
            <p:ph type="pic" sz="quarter" idx="17" hasCustomPrompt="1"/>
          </p:nvPr>
        </p:nvSpPr>
        <p:spPr>
          <a:xfrm>
            <a:off x="476250" y="5284788"/>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spTree>
    <p:extLst>
      <p:ext uri="{BB962C8B-B14F-4D97-AF65-F5344CB8AC3E}">
        <p14:creationId xmlns:p14="http://schemas.microsoft.com/office/powerpoint/2010/main" val="4439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a:xfrm>
            <a:off x="475702" y="3432111"/>
            <a:ext cx="8199065" cy="135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6134485" y="3967001"/>
            <a:ext cx="0" cy="193376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75703" y="5900766"/>
            <a:ext cx="81925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82" y="6191620"/>
            <a:ext cx="2079304" cy="215698"/>
          </a:xfrm>
          <a:prstGeom prst="rect">
            <a:avLst/>
          </a:prstGeom>
        </p:spPr>
      </p:pic>
      <p:sp>
        <p:nvSpPr>
          <p:cNvPr id="8" name="Content Placeholder 6"/>
          <p:cNvSpPr>
            <a:spLocks noGrp="1"/>
          </p:cNvSpPr>
          <p:nvPr>
            <p:ph sz="quarter" idx="10" hasCustomPrompt="1"/>
          </p:nvPr>
        </p:nvSpPr>
        <p:spPr>
          <a:xfrm>
            <a:off x="426533" y="4007887"/>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ON TWO LINES IF NEEDED </a:t>
            </a:r>
          </a:p>
        </p:txBody>
      </p:sp>
      <p:sp>
        <p:nvSpPr>
          <p:cNvPr id="9" name="Content Placeholder 6"/>
          <p:cNvSpPr>
            <a:spLocks noGrp="1"/>
          </p:cNvSpPr>
          <p:nvPr>
            <p:ph sz="quarter" idx="11" hasCustomPrompt="1"/>
          </p:nvPr>
        </p:nvSpPr>
        <p:spPr>
          <a:xfrm>
            <a:off x="436058" y="490742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10" name="Content Placeholder 6"/>
          <p:cNvSpPr>
            <a:spLocks noGrp="1"/>
          </p:cNvSpPr>
          <p:nvPr>
            <p:ph sz="quarter" idx="12" hasCustomPrompt="1"/>
          </p:nvPr>
        </p:nvSpPr>
        <p:spPr>
          <a:xfrm>
            <a:off x="445060" y="5400843"/>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100" baseline="0">
                <a:solidFill>
                  <a:srgbClr val="6F7274"/>
                </a:solidFill>
                <a:latin typeface="+mn-lt"/>
              </a:defRPr>
            </a:lvl1p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BY: </a:t>
            </a:r>
            <a:r>
              <a:rPr kumimoji="0" lang="en-US" sz="1100" b="0" i="0" u="none" strike="noStrike" kern="1200" cap="none" spc="0" normalizeH="0" baseline="0" noProof="0" dirty="0">
                <a:ln>
                  <a:noFill/>
                </a:ln>
                <a:solidFill>
                  <a:srgbClr val="6F7274"/>
                </a:solidFill>
                <a:effectLst/>
                <a:uLnTx/>
                <a:uFillTx/>
                <a:latin typeface="+mn-lt"/>
                <a:ea typeface="MS PGothic" pitchFamily="34" charset="-128"/>
                <a:cs typeface="Arial"/>
              </a:rPr>
              <a:t>FIRST LASTNAME, TITLE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p:txBody>
      </p:sp>
      <p:sp>
        <p:nvSpPr>
          <p:cNvPr id="11" name="Content Placeholder 6"/>
          <p:cNvSpPr>
            <a:spLocks noGrp="1"/>
          </p:cNvSpPr>
          <p:nvPr>
            <p:ph sz="quarter" idx="13" hasCustomPrompt="1"/>
          </p:nvPr>
        </p:nvSpPr>
        <p:spPr>
          <a:xfrm>
            <a:off x="6330950" y="3968133"/>
            <a:ext cx="2343817"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2" name="Content Placeholder 6"/>
          <p:cNvSpPr>
            <a:spLocks noGrp="1"/>
          </p:cNvSpPr>
          <p:nvPr>
            <p:ph sz="quarter" idx="14" hasCustomPrompt="1"/>
          </p:nvPr>
        </p:nvSpPr>
        <p:spPr>
          <a:xfrm>
            <a:off x="6330951"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3" name="Picture Placeholder 18"/>
          <p:cNvSpPr>
            <a:spLocks noGrp="1"/>
          </p:cNvSpPr>
          <p:nvPr>
            <p:ph type="pic" sz="quarter" idx="17" hasCustomPrompt="1"/>
          </p:nvPr>
        </p:nvSpPr>
        <p:spPr>
          <a:xfrm>
            <a:off x="6330950" y="5202238"/>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spTree>
    <p:extLst>
      <p:ext uri="{BB962C8B-B14F-4D97-AF65-F5344CB8AC3E}">
        <p14:creationId xmlns:p14="http://schemas.microsoft.com/office/powerpoint/2010/main" val="175719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Rectangle 2"/>
          <p:cNvSpPr/>
          <p:nvPr userDrawn="1"/>
        </p:nvSpPr>
        <p:spPr>
          <a:xfrm>
            <a:off x="475702" y="3432111"/>
            <a:ext cx="8199065" cy="135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6134485" y="3967001"/>
            <a:ext cx="0" cy="193376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75703" y="5900766"/>
            <a:ext cx="81925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82" y="6191620"/>
            <a:ext cx="2079304" cy="215698"/>
          </a:xfrm>
          <a:prstGeom prst="rect">
            <a:avLst/>
          </a:prstGeom>
        </p:spPr>
      </p:pic>
      <p:sp>
        <p:nvSpPr>
          <p:cNvPr id="8" name="Content Placeholder 6"/>
          <p:cNvSpPr>
            <a:spLocks noGrp="1"/>
          </p:cNvSpPr>
          <p:nvPr>
            <p:ph sz="quarter" idx="10" hasCustomPrompt="1"/>
          </p:nvPr>
        </p:nvSpPr>
        <p:spPr>
          <a:xfrm>
            <a:off x="426533" y="4007887"/>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ON TWO LINES IF NEEDED </a:t>
            </a:r>
          </a:p>
        </p:txBody>
      </p:sp>
      <p:sp>
        <p:nvSpPr>
          <p:cNvPr id="9" name="Content Placeholder 6"/>
          <p:cNvSpPr>
            <a:spLocks noGrp="1"/>
          </p:cNvSpPr>
          <p:nvPr>
            <p:ph sz="quarter" idx="11" hasCustomPrompt="1"/>
          </p:nvPr>
        </p:nvSpPr>
        <p:spPr>
          <a:xfrm>
            <a:off x="436058" y="490742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10" name="Content Placeholder 6"/>
          <p:cNvSpPr>
            <a:spLocks noGrp="1"/>
          </p:cNvSpPr>
          <p:nvPr>
            <p:ph sz="quarter" idx="12" hasCustomPrompt="1"/>
          </p:nvPr>
        </p:nvSpPr>
        <p:spPr>
          <a:xfrm>
            <a:off x="445060" y="5400843"/>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100">
                <a:solidFill>
                  <a:srgbClr val="6F7274"/>
                </a:solidFill>
                <a:latin typeface="+mn-lt"/>
              </a:defRPr>
            </a:lvl1p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BY: </a:t>
            </a:r>
            <a:r>
              <a:rPr kumimoji="0" lang="en-US" sz="1100" b="0" i="0" u="none" strike="noStrike" kern="1200" cap="none" spc="0" normalizeH="0" baseline="0" noProof="0" dirty="0">
                <a:ln>
                  <a:noFill/>
                </a:ln>
                <a:solidFill>
                  <a:srgbClr val="6F7274"/>
                </a:solidFill>
                <a:effectLst/>
                <a:uLnTx/>
                <a:uFillTx/>
                <a:latin typeface="+mn-lt"/>
                <a:ea typeface="MS PGothic" pitchFamily="34" charset="-128"/>
                <a:cs typeface="Arial"/>
              </a:rPr>
              <a:t>FIRST LASTNAME, TITLE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p:txBody>
      </p:sp>
      <p:sp>
        <p:nvSpPr>
          <p:cNvPr id="11" name="Content Placeholder 6"/>
          <p:cNvSpPr>
            <a:spLocks noGrp="1"/>
          </p:cNvSpPr>
          <p:nvPr>
            <p:ph sz="quarter" idx="13" hasCustomPrompt="1"/>
          </p:nvPr>
        </p:nvSpPr>
        <p:spPr>
          <a:xfrm>
            <a:off x="6330950" y="3968133"/>
            <a:ext cx="2343817"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2" name="Content Placeholder 6"/>
          <p:cNvSpPr>
            <a:spLocks noGrp="1"/>
          </p:cNvSpPr>
          <p:nvPr>
            <p:ph sz="quarter" idx="14" hasCustomPrompt="1"/>
          </p:nvPr>
        </p:nvSpPr>
        <p:spPr>
          <a:xfrm>
            <a:off x="6330951"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3" name="Picture Placeholder 18"/>
          <p:cNvSpPr>
            <a:spLocks noGrp="1"/>
          </p:cNvSpPr>
          <p:nvPr>
            <p:ph type="pic" sz="quarter" idx="17" hasCustomPrompt="1"/>
          </p:nvPr>
        </p:nvSpPr>
        <p:spPr>
          <a:xfrm>
            <a:off x="6330950" y="5202238"/>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spTree>
    <p:extLst>
      <p:ext uri="{BB962C8B-B14F-4D97-AF65-F5344CB8AC3E}">
        <p14:creationId xmlns:p14="http://schemas.microsoft.com/office/powerpoint/2010/main" val="2311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3" name="Rectangle 2"/>
          <p:cNvSpPr/>
          <p:nvPr userDrawn="1"/>
        </p:nvSpPr>
        <p:spPr>
          <a:xfrm>
            <a:off x="475702" y="3432111"/>
            <a:ext cx="8199065" cy="135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6134485" y="3967001"/>
            <a:ext cx="0" cy="193376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75703" y="5900766"/>
            <a:ext cx="81925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82" y="6191620"/>
            <a:ext cx="2079304" cy="215698"/>
          </a:xfrm>
          <a:prstGeom prst="rect">
            <a:avLst/>
          </a:prstGeom>
        </p:spPr>
      </p:pic>
      <p:sp>
        <p:nvSpPr>
          <p:cNvPr id="8" name="Content Placeholder 6"/>
          <p:cNvSpPr>
            <a:spLocks noGrp="1"/>
          </p:cNvSpPr>
          <p:nvPr>
            <p:ph sz="quarter" idx="10" hasCustomPrompt="1"/>
          </p:nvPr>
        </p:nvSpPr>
        <p:spPr>
          <a:xfrm>
            <a:off x="426533" y="4007887"/>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ON TWO LINES IF NEEDED </a:t>
            </a:r>
          </a:p>
        </p:txBody>
      </p:sp>
      <p:sp>
        <p:nvSpPr>
          <p:cNvPr id="9" name="Content Placeholder 6"/>
          <p:cNvSpPr>
            <a:spLocks noGrp="1"/>
          </p:cNvSpPr>
          <p:nvPr>
            <p:ph sz="quarter" idx="11" hasCustomPrompt="1"/>
          </p:nvPr>
        </p:nvSpPr>
        <p:spPr>
          <a:xfrm>
            <a:off x="436058" y="490742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10" name="Content Placeholder 6"/>
          <p:cNvSpPr>
            <a:spLocks noGrp="1"/>
          </p:cNvSpPr>
          <p:nvPr>
            <p:ph sz="quarter" idx="12" hasCustomPrompt="1"/>
          </p:nvPr>
        </p:nvSpPr>
        <p:spPr>
          <a:xfrm>
            <a:off x="445060" y="5400843"/>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100">
                <a:solidFill>
                  <a:srgbClr val="6F7274"/>
                </a:solidFill>
                <a:latin typeface="+mn-lt"/>
              </a:defRPr>
            </a:lvl1p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BY: </a:t>
            </a:r>
            <a:r>
              <a:rPr kumimoji="0" lang="en-US" sz="1100" b="0" i="0" u="none" strike="noStrike" kern="1200" cap="none" spc="0" normalizeH="0" baseline="0" noProof="0" dirty="0">
                <a:ln>
                  <a:noFill/>
                </a:ln>
                <a:solidFill>
                  <a:srgbClr val="6F7274"/>
                </a:solidFill>
                <a:effectLst/>
                <a:uLnTx/>
                <a:uFillTx/>
                <a:latin typeface="+mn-lt"/>
                <a:ea typeface="MS PGothic" pitchFamily="34" charset="-128"/>
                <a:cs typeface="Arial"/>
              </a:rPr>
              <a:t>FIRST LASTNAME, TITLE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p:txBody>
      </p:sp>
      <p:sp>
        <p:nvSpPr>
          <p:cNvPr id="11" name="Content Placeholder 6"/>
          <p:cNvSpPr>
            <a:spLocks noGrp="1"/>
          </p:cNvSpPr>
          <p:nvPr>
            <p:ph sz="quarter" idx="13" hasCustomPrompt="1"/>
          </p:nvPr>
        </p:nvSpPr>
        <p:spPr>
          <a:xfrm>
            <a:off x="6330950" y="3968133"/>
            <a:ext cx="2343817"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2" name="Content Placeholder 6"/>
          <p:cNvSpPr>
            <a:spLocks noGrp="1"/>
          </p:cNvSpPr>
          <p:nvPr>
            <p:ph sz="quarter" idx="14" hasCustomPrompt="1"/>
          </p:nvPr>
        </p:nvSpPr>
        <p:spPr>
          <a:xfrm>
            <a:off x="6330951"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3" name="Picture Placeholder 18"/>
          <p:cNvSpPr>
            <a:spLocks noGrp="1"/>
          </p:cNvSpPr>
          <p:nvPr>
            <p:ph type="pic" sz="quarter" idx="17" hasCustomPrompt="1"/>
          </p:nvPr>
        </p:nvSpPr>
        <p:spPr>
          <a:xfrm>
            <a:off x="6330950" y="5202238"/>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spTree>
    <p:extLst>
      <p:ext uri="{BB962C8B-B14F-4D97-AF65-F5344CB8AC3E}">
        <p14:creationId xmlns:p14="http://schemas.microsoft.com/office/powerpoint/2010/main" val="359309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cxnSp>
        <p:nvCxnSpPr>
          <p:cNvPr id="8" name="Straight Connector 7"/>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564947" y="6395497"/>
            <a:ext cx="2209800" cy="246221"/>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1000" smtClean="0">
                <a:solidFill>
                  <a:schemeClr val="tx1"/>
                </a:solidFill>
                <a:latin typeface="Arial"/>
                <a:ea typeface="ＭＳ Ｐゴシック" pitchFamily="34" charset="-128"/>
              </a:rPr>
              <a:pPr algn="r" fontAlgn="auto">
                <a:spcBef>
                  <a:spcPts val="0"/>
                </a:spcBef>
                <a:spcAft>
                  <a:spcPts val="0"/>
                </a:spcAft>
              </a:pPr>
              <a:t>‹#›</a:t>
            </a:fld>
            <a:endParaRPr lang="en-US" sz="800" dirty="0">
              <a:solidFill>
                <a:schemeClr val="tx1"/>
              </a:solidFill>
              <a:latin typeface="Arial"/>
              <a:ea typeface="ＭＳ Ｐゴシック" pitchFamily="34" charset="-128"/>
            </a:endParaRPr>
          </a:p>
        </p:txBody>
      </p:sp>
      <p:sp>
        <p:nvSpPr>
          <p:cNvPr id="12"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cxnSp>
        <p:nvCxnSpPr>
          <p:cNvPr id="13" name="Straight Connector 12"/>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userDrawn="1"/>
        </p:nvSpPr>
        <p:spPr>
          <a:xfrm>
            <a:off x="3113892" y="6382810"/>
            <a:ext cx="6534798" cy="246221"/>
          </a:xfrm>
          <a:prstGeom prst="rect">
            <a:avLst/>
          </a:prstGeom>
          <a:noFill/>
        </p:spPr>
        <p:txBody>
          <a:bodyPr wrap="square" rtlCol="0">
            <a:spAutoFit/>
          </a:bodyPr>
          <a:lstStyle/>
          <a:p>
            <a:pPr algn="ctr"/>
            <a:r>
              <a:rPr lang="en-US" sz="1000" b="0" dirty="0">
                <a:latin typeface="Calibri" panose="020F0502020204030204" pitchFamily="34" charset="0"/>
                <a:cs typeface="Calibri" panose="020F0502020204030204" pitchFamily="34" charset="0"/>
              </a:rPr>
              <a:t>			New Hampshire Municipal</a:t>
            </a:r>
            <a:r>
              <a:rPr lang="en-US" sz="1000" b="0" baseline="0" dirty="0">
                <a:latin typeface="Calibri" panose="020F0502020204030204" pitchFamily="34" charset="0"/>
                <a:cs typeface="Calibri" panose="020F0502020204030204" pitchFamily="34" charset="0"/>
              </a:rPr>
              <a:t> Bond Bank, 2025 Series B&amp;C Bonds	</a:t>
            </a:r>
            <a:endParaRPr lang="en-US" sz="1000" b="0" dirty="0">
              <a:latin typeface="Calibri" panose="020F0502020204030204" pitchFamily="34" charset="0"/>
              <a:cs typeface="Calibri" panose="020F0502020204030204" pitchFamily="34" charset="0"/>
            </a:endParaRPr>
          </a:p>
        </p:txBody>
      </p:sp>
      <p:pic>
        <p:nvPicPr>
          <p:cNvPr id="11" name="Picture 10"/>
          <p:cNvPicPr>
            <a:picLocks noChangeAspect="1"/>
          </p:cNvPicPr>
          <p:nvPr userDrawn="1"/>
        </p:nvPicPr>
        <p:blipFill rotWithShape="1">
          <a:blip r:embed="rId2"/>
          <a:srcRect l="8973" t="10667" r="50907" b="23245"/>
          <a:stretch/>
        </p:blipFill>
        <p:spPr>
          <a:xfrm>
            <a:off x="7449956" y="108249"/>
            <a:ext cx="1145403" cy="447175"/>
          </a:xfrm>
          <a:prstGeom prst="rect">
            <a:avLst/>
          </a:prstGeom>
        </p:spPr>
      </p:pic>
    </p:spTree>
    <p:extLst>
      <p:ext uri="{BB962C8B-B14F-4D97-AF65-F5344CB8AC3E}">
        <p14:creationId xmlns:p14="http://schemas.microsoft.com/office/powerpoint/2010/main" val="19612442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475702" y="3432111"/>
            <a:ext cx="8199065" cy="45720"/>
          </a:xfrm>
          <a:prstGeom prst="rect">
            <a:avLst/>
          </a:prstGeom>
          <a:solidFill>
            <a:srgbClr val="0029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6"/>
          <p:cNvSpPr>
            <a:spLocks noGrp="1"/>
          </p:cNvSpPr>
          <p:nvPr>
            <p:ph sz="quarter" idx="10" hasCustomPrompt="1"/>
          </p:nvPr>
        </p:nvSpPr>
        <p:spPr>
          <a:xfrm>
            <a:off x="469065" y="2982019"/>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baseline="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SECTION #</a:t>
            </a:r>
          </a:p>
        </p:txBody>
      </p:sp>
      <p:sp>
        <p:nvSpPr>
          <p:cNvPr id="11" name="Content Placeholder 6"/>
          <p:cNvSpPr>
            <a:spLocks noGrp="1"/>
          </p:cNvSpPr>
          <p:nvPr>
            <p:ph sz="quarter" idx="11" hasCustomPrompt="1"/>
          </p:nvPr>
        </p:nvSpPr>
        <p:spPr>
          <a:xfrm>
            <a:off x="469065" y="3609342"/>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n-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Section title here</a:t>
            </a:r>
          </a:p>
        </p:txBody>
      </p:sp>
    </p:spTree>
    <p:extLst>
      <p:ext uri="{BB962C8B-B14F-4D97-AF65-F5344CB8AC3E}">
        <p14:creationId xmlns:p14="http://schemas.microsoft.com/office/powerpoint/2010/main" val="1406317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67530"/>
      </p:ext>
    </p:extLst>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72" r:id="rId5"/>
    <p:sldLayoutId id="2147485088"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Tx/>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mailto:kristy.tofuri@hilltopsecurities.com" TargetMode="External"/><Relationship Id="rId3" Type="http://schemas.openxmlformats.org/officeDocument/2006/relationships/hyperlink" Target="mailto:jmcneil@nhmbb.com" TargetMode="External"/><Relationship Id="rId7" Type="http://schemas.openxmlformats.org/officeDocument/2006/relationships/hyperlink" Target="mailto:robert.coven@raymondjames.com" TargetMode="External"/><Relationship Id="rId2" Type="http://schemas.openxmlformats.org/officeDocument/2006/relationships/hyperlink" Target="mailto:tstgelais@nhmbb.com" TargetMode="External"/><Relationship Id="rId1" Type="http://schemas.openxmlformats.org/officeDocument/2006/relationships/slideLayout" Target="../slideLayouts/slideLayout5.xml"/><Relationship Id="rId6" Type="http://schemas.openxmlformats.org/officeDocument/2006/relationships/hyperlink" Target="mailto:Robert.coven@raymondjames.com" TargetMode="External"/><Relationship Id="rId5" Type="http://schemas.openxmlformats.org/officeDocument/2006/relationships/hyperlink" Target="mailto:Lisa.driscoll@hilltopsecurities.com" TargetMode="External"/><Relationship Id="rId4" Type="http://schemas.openxmlformats.org/officeDocument/2006/relationships/hyperlink" Target="mailto:cinder.mcnerny@hilltopsecurities.com" TargetMode="External"/><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67998" y="2164017"/>
            <a:ext cx="4608003" cy="712390"/>
          </a:xfrm>
        </p:spPr>
        <p:txBody>
          <a:bodyPr/>
          <a:lstStyle/>
          <a:p>
            <a:pPr lvl="0" algn="ctr"/>
            <a:r>
              <a:rPr lang="en-US" sz="3200" b="1" dirty="0">
                <a:latin typeface="Calibri" panose="020F0502020204030204" pitchFamily="34" charset="0"/>
                <a:ea typeface="MS PGothic" pitchFamily="34" charset="-128"/>
                <a:cs typeface="Calibri" panose="020F0502020204030204" pitchFamily="34" charset="0"/>
              </a:rPr>
              <a:t>Investor Presentation</a:t>
            </a:r>
            <a:endParaRPr lang="en-US" sz="2800" b="1" dirty="0">
              <a:latin typeface="Calibri" panose="020F0502020204030204" pitchFamily="34" charset="0"/>
              <a:ea typeface="MS PGothic" pitchFamily="34" charset="-128"/>
              <a:cs typeface="Calibri" panose="020F0502020204030204" pitchFamily="34" charset="0"/>
            </a:endParaRPr>
          </a:p>
        </p:txBody>
      </p:sp>
      <p:sp>
        <p:nvSpPr>
          <p:cNvPr id="3" name="Content Placeholder 2"/>
          <p:cNvSpPr>
            <a:spLocks noGrp="1"/>
          </p:cNvSpPr>
          <p:nvPr>
            <p:ph sz="quarter" idx="11"/>
          </p:nvPr>
        </p:nvSpPr>
        <p:spPr>
          <a:xfrm>
            <a:off x="1030483" y="5608220"/>
            <a:ext cx="7637463" cy="253368"/>
          </a:xfrm>
        </p:spPr>
        <p:txBody>
          <a:bodyPr anchor="ctr"/>
          <a:lstStyle/>
          <a:p>
            <a:pPr algn="r"/>
            <a:endParaRPr lang="en-US" b="1" dirty="0">
              <a:solidFill>
                <a:schemeClr val="tx1"/>
              </a:solidFill>
              <a:ea typeface="MS PGothic" pitchFamily="34" charset="-128"/>
              <a:cs typeface="Arial"/>
            </a:endParaRPr>
          </a:p>
          <a:p>
            <a:pPr algn="r"/>
            <a:r>
              <a:rPr lang="en-US" sz="1200" b="1" dirty="0">
                <a:solidFill>
                  <a:schemeClr val="tx1"/>
                </a:solidFill>
                <a:ea typeface="MS PGothic" pitchFamily="34" charset="-128"/>
                <a:cs typeface="Arial"/>
              </a:rPr>
              <a:t>July 8, 2025</a:t>
            </a:r>
          </a:p>
          <a:p>
            <a:pPr algn="r"/>
            <a:endParaRPr lang="en-US" b="1" dirty="0">
              <a:solidFill>
                <a:schemeClr val="tx1"/>
              </a:solidFill>
            </a:endParaRPr>
          </a:p>
        </p:txBody>
      </p:sp>
      <p:sp>
        <p:nvSpPr>
          <p:cNvPr id="4" name="TextBox 3"/>
          <p:cNvSpPr txBox="1"/>
          <p:nvPr/>
        </p:nvSpPr>
        <p:spPr>
          <a:xfrm>
            <a:off x="443197" y="5917496"/>
            <a:ext cx="3786996" cy="2308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*Preliminary and subject to change</a:t>
            </a:r>
          </a:p>
        </p:txBody>
      </p:sp>
      <p:pic>
        <p:nvPicPr>
          <p:cNvPr id="7" name="Picture 6"/>
          <p:cNvPicPr>
            <a:picLocks noChangeAspect="1"/>
          </p:cNvPicPr>
          <p:nvPr/>
        </p:nvPicPr>
        <p:blipFill>
          <a:blip r:embed="rId2"/>
          <a:stretch>
            <a:fillRect/>
          </a:stretch>
        </p:blipFill>
        <p:spPr>
          <a:xfrm>
            <a:off x="1518235" y="3260556"/>
            <a:ext cx="6107531" cy="1118937"/>
          </a:xfrm>
          <a:prstGeom prst="rect">
            <a:avLst/>
          </a:prstGeom>
        </p:spPr>
      </p:pic>
      <p:sp>
        <p:nvSpPr>
          <p:cNvPr id="6" name="Content Placeholder 1">
            <a:extLst>
              <a:ext uri="{FF2B5EF4-FFF2-40B4-BE49-F238E27FC236}">
                <a16:creationId xmlns:a16="http://schemas.microsoft.com/office/drawing/2014/main" id="{12BDC9E5-ED02-2B87-C0F2-C9F25BDF6A33}"/>
              </a:ext>
            </a:extLst>
          </p:cNvPr>
          <p:cNvSpPr txBox="1">
            <a:spLocks/>
          </p:cNvSpPr>
          <p:nvPr/>
        </p:nvSpPr>
        <p:spPr>
          <a:xfrm>
            <a:off x="137596" y="703839"/>
            <a:ext cx="4608003" cy="811636"/>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kern="1200">
                <a:solidFill>
                  <a:srgbClr val="00294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latin typeface="Calibri" panose="020F0502020204030204" pitchFamily="34" charset="0"/>
                <a:ea typeface="MS PGothic" pitchFamily="34" charset="-128"/>
                <a:cs typeface="Calibri" panose="020F0502020204030204" pitchFamily="34" charset="0"/>
              </a:rPr>
              <a:t>$232,270,000*</a:t>
            </a:r>
          </a:p>
          <a:p>
            <a:pPr algn="ctr"/>
            <a:r>
              <a:rPr lang="en-US" sz="1800" b="1" dirty="0">
                <a:latin typeface="Calibri" panose="020F0502020204030204" pitchFamily="34" charset="0"/>
                <a:ea typeface="MS PGothic" pitchFamily="34" charset="-128"/>
                <a:cs typeface="Calibri" panose="020F0502020204030204" pitchFamily="34" charset="0"/>
              </a:rPr>
              <a:t>New Hampshire Municipal Bond Bank</a:t>
            </a:r>
          </a:p>
          <a:p>
            <a:pPr algn="ctr"/>
            <a:r>
              <a:rPr lang="en-US" sz="1800" b="1" dirty="0">
                <a:latin typeface="Calibri" panose="020F0502020204030204" pitchFamily="34" charset="0"/>
                <a:ea typeface="MS PGothic" pitchFamily="34" charset="-128"/>
                <a:cs typeface="Calibri" panose="020F0502020204030204" pitchFamily="34" charset="0"/>
              </a:rPr>
              <a:t>2025 Series B Bonds</a:t>
            </a:r>
          </a:p>
        </p:txBody>
      </p:sp>
      <p:sp>
        <p:nvSpPr>
          <p:cNvPr id="8" name="Content Placeholder 1">
            <a:extLst>
              <a:ext uri="{FF2B5EF4-FFF2-40B4-BE49-F238E27FC236}">
                <a16:creationId xmlns:a16="http://schemas.microsoft.com/office/drawing/2014/main" id="{DB36A4FF-8B0D-53F4-079C-16F057281D0D}"/>
              </a:ext>
            </a:extLst>
          </p:cNvPr>
          <p:cNvSpPr txBox="1">
            <a:spLocks/>
          </p:cNvSpPr>
          <p:nvPr/>
        </p:nvSpPr>
        <p:spPr>
          <a:xfrm>
            <a:off x="4318471" y="703839"/>
            <a:ext cx="4608003" cy="811636"/>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kern="1200">
                <a:solidFill>
                  <a:srgbClr val="00294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latin typeface="Calibri" panose="020F0502020204030204" pitchFamily="34" charset="0"/>
                <a:ea typeface="MS PGothic" pitchFamily="34" charset="-128"/>
                <a:cs typeface="Calibri" panose="020F0502020204030204" pitchFamily="34" charset="0"/>
              </a:rPr>
              <a:t>$2,470,000*</a:t>
            </a:r>
          </a:p>
          <a:p>
            <a:pPr algn="ctr"/>
            <a:r>
              <a:rPr lang="en-US" sz="1800" b="1" dirty="0">
                <a:latin typeface="Calibri" panose="020F0502020204030204" pitchFamily="34" charset="0"/>
                <a:ea typeface="MS PGothic" pitchFamily="34" charset="-128"/>
                <a:cs typeface="Calibri" panose="020F0502020204030204" pitchFamily="34" charset="0"/>
              </a:rPr>
              <a:t>New Hampshire Municipal Bond Bank</a:t>
            </a:r>
          </a:p>
          <a:p>
            <a:pPr algn="ctr"/>
            <a:r>
              <a:rPr lang="en-US" sz="1800" b="1" dirty="0">
                <a:latin typeface="Calibri" panose="020F0502020204030204" pitchFamily="34" charset="0"/>
                <a:ea typeface="MS PGothic" pitchFamily="34" charset="-128"/>
                <a:cs typeface="Calibri" panose="020F0502020204030204" pitchFamily="34" charset="0"/>
              </a:rPr>
              <a:t>2025 Series C Bonds</a:t>
            </a:r>
          </a:p>
        </p:txBody>
      </p:sp>
    </p:spTree>
    <p:extLst>
      <p:ext uri="{BB962C8B-B14F-4D97-AF65-F5344CB8AC3E}">
        <p14:creationId xmlns:p14="http://schemas.microsoft.com/office/powerpoint/2010/main" val="129674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D58E9-C6AA-CE46-93B6-6EDEE670A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56CA5-0D72-6934-AEF6-C119FA557592}"/>
              </a:ext>
            </a:extLst>
          </p:cNvPr>
          <p:cNvSpPr>
            <a:spLocks noGrp="1"/>
          </p:cNvSpPr>
          <p:nvPr>
            <p:ph type="title"/>
          </p:nvPr>
        </p:nvSpPr>
        <p:spPr/>
        <p:txBody>
          <a:bodyPr/>
          <a:lstStyle/>
          <a:p>
            <a:r>
              <a:rPr lang="en-US" dirty="0"/>
              <a:t>2025 Series C financing*</a:t>
            </a:r>
          </a:p>
        </p:txBody>
      </p:sp>
      <p:sp>
        <p:nvSpPr>
          <p:cNvPr id="3" name="Rectangle 2">
            <a:extLst>
              <a:ext uri="{FF2B5EF4-FFF2-40B4-BE49-F238E27FC236}">
                <a16:creationId xmlns:a16="http://schemas.microsoft.com/office/drawing/2014/main" id="{27041E57-2BB8-481D-F32C-883B7C76837A}"/>
              </a:ext>
            </a:extLst>
          </p:cNvPr>
          <p:cNvSpPr/>
          <p:nvPr/>
        </p:nvSpPr>
        <p:spPr>
          <a:xfrm>
            <a:off x="467459" y="851491"/>
            <a:ext cx="4797268" cy="1692771"/>
          </a:xfrm>
          <a:prstGeom prst="rect">
            <a:avLst/>
          </a:prstGeom>
        </p:spPr>
        <p:txBody>
          <a:bodyPr wrap="square">
            <a:spAutoFit/>
          </a:bodyPr>
          <a:lstStyle/>
          <a:p>
            <a:pPr algn="just"/>
            <a:r>
              <a:rPr lang="en-US" sz="1400" b="1" dirty="0">
                <a:latin typeface="Calibri" panose="020F0502020204030204" pitchFamily="34" charset="0"/>
                <a:cs typeface="Calibri" panose="020F0502020204030204" pitchFamily="34" charset="0"/>
              </a:rPr>
              <a:t>2025 Series C - Underlying Loan Information</a:t>
            </a:r>
          </a:p>
          <a:p>
            <a:pPr algn="just"/>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2025 Series C Bonds has 1 governmental unit requesting a loan for a total of $2.47 million with terms of 10 years</a:t>
            </a:r>
          </a:p>
          <a:p>
            <a:pPr algn="just"/>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This issue is entirely secured by the general obligation pledge of the local governmental borrower</a:t>
            </a:r>
          </a:p>
          <a:p>
            <a:pPr algn="just"/>
            <a:endParaRPr lang="en-US" sz="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0403EE6-DD27-DB91-2ED3-77E3135CDF19}"/>
              </a:ext>
            </a:extLst>
          </p:cNvPr>
          <p:cNvSpPr txBox="1"/>
          <p:nvPr/>
        </p:nvSpPr>
        <p:spPr>
          <a:xfrm>
            <a:off x="307108" y="6373091"/>
            <a:ext cx="2688557" cy="230832"/>
          </a:xfrm>
          <a:prstGeom prst="rect">
            <a:avLst/>
          </a:prstGeom>
          <a:noFill/>
        </p:spPr>
        <p:txBody>
          <a:bodyPr wrap="none" rtlCol="0">
            <a:spAutoFit/>
          </a:bodyPr>
          <a:lstStyle/>
          <a:p>
            <a:r>
              <a:rPr lang="en-US" sz="900" i="1" dirty="0">
                <a:latin typeface="Calibri" panose="020F0502020204030204" pitchFamily="34" charset="0"/>
                <a:cs typeface="Calibri" panose="020F0502020204030204" pitchFamily="34" charset="0"/>
              </a:rPr>
              <a:t>*See Appendix B of the Preliminary Official Statement</a:t>
            </a:r>
          </a:p>
        </p:txBody>
      </p:sp>
      <p:pic>
        <p:nvPicPr>
          <p:cNvPr id="6" name="Picture 5">
            <a:extLst>
              <a:ext uri="{FF2B5EF4-FFF2-40B4-BE49-F238E27FC236}">
                <a16:creationId xmlns:a16="http://schemas.microsoft.com/office/drawing/2014/main" id="{1FA22982-86A9-7E90-DB21-5EEB950C33E7}"/>
              </a:ext>
            </a:extLst>
          </p:cNvPr>
          <p:cNvPicPr>
            <a:picLocks noChangeAspect="1"/>
          </p:cNvPicPr>
          <p:nvPr/>
        </p:nvPicPr>
        <p:blipFill>
          <a:blip r:embed="rId2"/>
          <a:stretch>
            <a:fillRect/>
          </a:stretch>
        </p:blipFill>
        <p:spPr>
          <a:xfrm>
            <a:off x="5418991" y="1402601"/>
            <a:ext cx="3257550" cy="590550"/>
          </a:xfrm>
          <a:prstGeom prst="rect">
            <a:avLst/>
          </a:prstGeom>
        </p:spPr>
      </p:pic>
    </p:spTree>
    <p:extLst>
      <p:ext uri="{BB962C8B-B14F-4D97-AF65-F5344CB8AC3E}">
        <p14:creationId xmlns:p14="http://schemas.microsoft.com/office/powerpoint/2010/main" val="83419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Financing Timeline and Contacts</a:t>
            </a:r>
          </a:p>
        </p:txBody>
      </p:sp>
      <p:graphicFrame>
        <p:nvGraphicFramePr>
          <p:cNvPr id="3" name="Table 2"/>
          <p:cNvGraphicFramePr>
            <a:graphicFrameLocks noGrp="1"/>
          </p:cNvGraphicFramePr>
          <p:nvPr>
            <p:extLst>
              <p:ext uri="{D42A27DB-BD31-4B8C-83A1-F6EECF244321}">
                <p14:modId xmlns:p14="http://schemas.microsoft.com/office/powerpoint/2010/main" val="531845139"/>
              </p:ext>
            </p:extLst>
          </p:nvPr>
        </p:nvGraphicFramePr>
        <p:xfrm>
          <a:off x="1475872" y="2592049"/>
          <a:ext cx="6359092" cy="1158240"/>
        </p:xfrm>
        <a:graphic>
          <a:graphicData uri="http://schemas.openxmlformats.org/drawingml/2006/table">
            <a:tbl>
              <a:tblPr firstRow="1" bandRow="1">
                <a:tableStyleId>{5C22544A-7EE6-4342-B048-85BDC9FD1C3A}</a:tableStyleId>
              </a:tblPr>
              <a:tblGrid>
                <a:gridCol w="3179546">
                  <a:extLst>
                    <a:ext uri="{9D8B030D-6E8A-4147-A177-3AD203B41FA5}">
                      <a16:colId xmlns:a16="http://schemas.microsoft.com/office/drawing/2014/main" val="665139586"/>
                    </a:ext>
                  </a:extLst>
                </a:gridCol>
                <a:gridCol w="3179546">
                  <a:extLst>
                    <a:ext uri="{9D8B030D-6E8A-4147-A177-3AD203B41FA5}">
                      <a16:colId xmlns:a16="http://schemas.microsoft.com/office/drawing/2014/main" val="2809484898"/>
                    </a:ext>
                  </a:extLst>
                </a:gridCol>
              </a:tblGrid>
              <a:tr h="315443">
                <a:tc>
                  <a:txBody>
                    <a:bodyPr/>
                    <a:lstStyle/>
                    <a:p>
                      <a:r>
                        <a:rPr lang="en-US" sz="1600" b="1" dirty="0">
                          <a:solidFill>
                            <a:schemeClr val="tx1"/>
                          </a:solidFill>
                          <a:latin typeface="Calibri" panose="020F0502020204030204" pitchFamily="34" charset="0"/>
                        </a:rPr>
                        <a:t>Date*</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600" b="1" dirty="0">
                          <a:solidFill>
                            <a:schemeClr val="tx1"/>
                          </a:solidFill>
                          <a:latin typeface="Calibri" panose="020F0502020204030204" pitchFamily="34" charset="0"/>
                        </a:rPr>
                        <a:t>Event</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532834"/>
                  </a:ext>
                </a:extLst>
              </a:tr>
              <a:tr h="262869">
                <a:tc>
                  <a:txBody>
                    <a:bodyPr/>
                    <a:lstStyle/>
                    <a:p>
                      <a:r>
                        <a:rPr lang="en-US" sz="1200" dirty="0">
                          <a:solidFill>
                            <a:schemeClr val="tx1"/>
                          </a:solidFill>
                          <a:latin typeface="Calibri" panose="020F0502020204030204" pitchFamily="34" charset="0"/>
                        </a:rPr>
                        <a:t>Tuesday, July 8, 2025</a:t>
                      </a:r>
                    </a:p>
                  </a:txBody>
                  <a:tcPr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200" dirty="0">
                          <a:solidFill>
                            <a:schemeClr val="tx1"/>
                          </a:solidFill>
                          <a:latin typeface="Calibri" panose="020F0502020204030204" pitchFamily="34" charset="0"/>
                        </a:rPr>
                        <a:t>POS &amp; Investor Presentation Posted</a:t>
                      </a:r>
                    </a:p>
                  </a:txBody>
                  <a:tcPr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339122"/>
                  </a:ext>
                </a:extLst>
              </a:tr>
              <a:tr h="262869">
                <a:tc>
                  <a:txBody>
                    <a:bodyPr/>
                    <a:lstStyle/>
                    <a:p>
                      <a:r>
                        <a:rPr lang="en-US" sz="1200" dirty="0">
                          <a:solidFill>
                            <a:schemeClr val="tx1"/>
                          </a:solidFill>
                          <a:latin typeface="Calibri" panose="020F0502020204030204" pitchFamily="34" charset="0"/>
                        </a:rPr>
                        <a:t>Week of July 14, 2025</a:t>
                      </a:r>
                    </a:p>
                  </a:txBody>
                  <a:tcPr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n-US" sz="1200" dirty="0">
                          <a:solidFill>
                            <a:schemeClr val="tx1"/>
                          </a:solidFill>
                          <a:latin typeface="Calibri" panose="020F0502020204030204" pitchFamily="34" charset="0"/>
                        </a:rPr>
                        <a:t>Price Transaction</a:t>
                      </a:r>
                    </a:p>
                  </a:txBody>
                  <a:tcPr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407029"/>
                  </a:ext>
                </a:extLst>
              </a:tr>
              <a:tr h="262869">
                <a:tc>
                  <a:txBody>
                    <a:bodyPr/>
                    <a:lstStyle/>
                    <a:p>
                      <a:r>
                        <a:rPr lang="en-US" sz="1200" dirty="0">
                          <a:solidFill>
                            <a:schemeClr val="tx1"/>
                          </a:solidFill>
                          <a:latin typeface="Calibri" panose="020F0502020204030204" pitchFamily="34" charset="0"/>
                        </a:rPr>
                        <a:t>Thursday, August 14, 2025</a:t>
                      </a:r>
                    </a:p>
                  </a:txBody>
                  <a:tcPr anchor="b">
                    <a:lnT w="12700" cmpd="sng">
                      <a:noFill/>
                    </a:lnT>
                    <a:solidFill>
                      <a:schemeClr val="bg1"/>
                    </a:solidFill>
                  </a:tcPr>
                </a:tc>
                <a:tc>
                  <a:txBody>
                    <a:bodyPr/>
                    <a:lstStyle/>
                    <a:p>
                      <a:pPr algn="r"/>
                      <a:r>
                        <a:rPr lang="en-US" sz="1200" dirty="0">
                          <a:solidFill>
                            <a:schemeClr val="tx1"/>
                          </a:solidFill>
                          <a:latin typeface="Calibri" panose="020F0502020204030204" pitchFamily="34" charset="0"/>
                        </a:rPr>
                        <a:t>Expected Closing</a:t>
                      </a:r>
                    </a:p>
                  </a:txBody>
                  <a:tcPr anchor="b">
                    <a:lnT w="12700" cmpd="sng">
                      <a:noFill/>
                    </a:lnT>
                    <a:solidFill>
                      <a:schemeClr val="bg1"/>
                    </a:solidFill>
                  </a:tcPr>
                </a:tc>
                <a:extLst>
                  <a:ext uri="{0D108BD9-81ED-4DB2-BD59-A6C34878D82A}">
                    <a16:rowId xmlns:a16="http://schemas.microsoft.com/office/drawing/2014/main" val="3426319789"/>
                  </a:ext>
                </a:extLst>
              </a:tr>
            </a:tbl>
          </a:graphicData>
        </a:graphic>
      </p:graphicFrame>
      <p:sp>
        <p:nvSpPr>
          <p:cNvPr id="4" name="TextBox 3"/>
          <p:cNvSpPr txBox="1"/>
          <p:nvPr/>
        </p:nvSpPr>
        <p:spPr>
          <a:xfrm>
            <a:off x="337456" y="6398821"/>
            <a:ext cx="1654620" cy="230832"/>
          </a:xfrm>
          <a:prstGeom prst="rect">
            <a:avLst/>
          </a:prstGeom>
          <a:noFill/>
        </p:spPr>
        <p:txBody>
          <a:bodyPr wrap="none" rtlCol="0">
            <a:spAutoFit/>
          </a:bodyPr>
          <a:lstStyle/>
          <a:p>
            <a:r>
              <a:rPr lang="en-US" sz="900" i="1" dirty="0">
                <a:latin typeface="Calibri" panose="020F0502020204030204" pitchFamily="34" charset="0"/>
                <a:cs typeface="Calibri" panose="020F0502020204030204" pitchFamily="34" charset="0"/>
              </a:rPr>
              <a:t>*Preliminary, subject to change</a:t>
            </a:r>
          </a:p>
        </p:txBody>
      </p:sp>
      <p:graphicFrame>
        <p:nvGraphicFramePr>
          <p:cNvPr id="8" name="Table 7"/>
          <p:cNvGraphicFramePr>
            <a:graphicFrameLocks noGrp="1"/>
          </p:cNvGraphicFramePr>
          <p:nvPr>
            <p:extLst>
              <p:ext uri="{D42A27DB-BD31-4B8C-83A1-F6EECF244321}">
                <p14:modId xmlns:p14="http://schemas.microsoft.com/office/powerpoint/2010/main" val="751338223"/>
              </p:ext>
            </p:extLst>
          </p:nvPr>
        </p:nvGraphicFramePr>
        <p:xfrm>
          <a:off x="320100" y="3852042"/>
          <a:ext cx="4335318" cy="990600"/>
        </p:xfrm>
        <a:graphic>
          <a:graphicData uri="http://schemas.openxmlformats.org/drawingml/2006/table">
            <a:tbl>
              <a:tblPr firstRow="1" bandRow="1">
                <a:tableStyleId>{5C22544A-7EE6-4342-B048-85BDC9FD1C3A}</a:tableStyleId>
              </a:tblPr>
              <a:tblGrid>
                <a:gridCol w="2208588">
                  <a:extLst>
                    <a:ext uri="{9D8B030D-6E8A-4147-A177-3AD203B41FA5}">
                      <a16:colId xmlns:a16="http://schemas.microsoft.com/office/drawing/2014/main" val="20000"/>
                    </a:ext>
                  </a:extLst>
                </a:gridCol>
                <a:gridCol w="2126730">
                  <a:extLst>
                    <a:ext uri="{9D8B030D-6E8A-4147-A177-3AD203B41FA5}">
                      <a16:colId xmlns:a16="http://schemas.microsoft.com/office/drawing/2014/main" val="3068425783"/>
                    </a:ext>
                  </a:extLst>
                </a:gridCol>
              </a:tblGrid>
              <a:tr h="0">
                <a:tc gridSpan="2">
                  <a:txBody>
                    <a:bodyPr/>
                    <a:lstStyle/>
                    <a:p>
                      <a:pPr algn="ctr"/>
                      <a:r>
                        <a:rPr lang="en-US" sz="1100" dirty="0"/>
                        <a:t>NHMBB</a:t>
                      </a:r>
                    </a:p>
                  </a:txBody>
                  <a:tcPr anchor="ctr">
                    <a:solidFill>
                      <a:srgbClr val="002949"/>
                    </a:solidFill>
                  </a:tcPr>
                </a:tc>
                <a:tc hMerge="1">
                  <a:txBody>
                    <a:bodyPr/>
                    <a:lstStyle/>
                    <a:p>
                      <a:pPr algn="ctr"/>
                      <a:endParaRPr lang="en-US" sz="1100" dirty="0"/>
                    </a:p>
                  </a:txBody>
                  <a:tcPr anchor="ctr">
                    <a:solidFill>
                      <a:srgbClr val="002949"/>
                    </a:solidFill>
                  </a:tcPr>
                </a:tc>
                <a:extLst>
                  <a:ext uri="{0D108BD9-81ED-4DB2-BD59-A6C34878D82A}">
                    <a16:rowId xmlns:a16="http://schemas.microsoft.com/office/drawing/2014/main" val="10000"/>
                  </a:ext>
                </a:extLst>
              </a:tr>
              <a:tr h="0">
                <a:tc>
                  <a:txBody>
                    <a:bodyPr/>
                    <a:lstStyle/>
                    <a:p>
                      <a:pPr algn="ctr"/>
                      <a:r>
                        <a:rPr lang="en-US" sz="1050" b="1" dirty="0">
                          <a:solidFill>
                            <a:prstClr val="black"/>
                          </a:solidFill>
                          <a:latin typeface="Calibri" panose="020F0502020204030204" pitchFamily="34" charset="0"/>
                        </a:rPr>
                        <a:t>Tammy St. Gelais</a:t>
                      </a:r>
                    </a:p>
                    <a:p>
                      <a:pPr algn="ctr"/>
                      <a:r>
                        <a:rPr lang="en-US" sz="1050" i="1" dirty="0">
                          <a:solidFill>
                            <a:prstClr val="black"/>
                          </a:solidFill>
                          <a:latin typeface="Calibri" panose="020F0502020204030204" pitchFamily="34" charset="0"/>
                        </a:rPr>
                        <a:t>Executive Director</a:t>
                      </a:r>
                    </a:p>
                    <a:p>
                      <a:pPr algn="ctr"/>
                      <a:r>
                        <a:rPr lang="en-US" sz="1050" dirty="0">
                          <a:solidFill>
                            <a:prstClr val="black"/>
                          </a:solidFill>
                          <a:latin typeface="Calibri" panose="020F0502020204030204" pitchFamily="34" charset="0"/>
                        </a:rPr>
                        <a:t>Office Number: (603) 271-2595</a:t>
                      </a:r>
                    </a:p>
                    <a:p>
                      <a:pPr algn="ctr"/>
                      <a:r>
                        <a:rPr lang="en-US" sz="1000" dirty="0">
                          <a:solidFill>
                            <a:prstClr val="black"/>
                          </a:solidFill>
                          <a:latin typeface="Calibri" panose="020F0502020204030204" pitchFamily="34" charset="0"/>
                          <a:hlinkClick r:id="rId2"/>
                        </a:rPr>
                        <a:t>tstgelais@nhmbb.com</a:t>
                      </a:r>
                      <a:r>
                        <a:rPr lang="en-US" sz="1050" dirty="0">
                          <a:solidFill>
                            <a:prstClr val="black"/>
                          </a:solidFill>
                          <a:latin typeface="Calibri" panose="020F0502020204030204" pitchFamily="34" charset="0"/>
                        </a:rPr>
                        <a:t> </a:t>
                      </a:r>
                    </a:p>
                  </a:txBody>
                  <a:tcPr>
                    <a:solidFill>
                      <a:schemeClr val="bg1"/>
                    </a:solidFill>
                  </a:tcPr>
                </a:tc>
                <a:tc>
                  <a:txBody>
                    <a:bodyPr/>
                    <a:lstStyle/>
                    <a:p>
                      <a:pPr algn="ctr"/>
                      <a:r>
                        <a:rPr lang="en-US" sz="1050" b="1" dirty="0">
                          <a:solidFill>
                            <a:prstClr val="black"/>
                          </a:solidFill>
                          <a:latin typeface="Calibri" panose="020F0502020204030204" pitchFamily="34" charset="0"/>
                        </a:rPr>
                        <a:t>Jillian McNeil</a:t>
                      </a:r>
                    </a:p>
                    <a:p>
                      <a:pPr algn="ctr"/>
                      <a:r>
                        <a:rPr lang="en-US" sz="1050" i="1" dirty="0">
                          <a:solidFill>
                            <a:prstClr val="black"/>
                          </a:solidFill>
                          <a:latin typeface="Calibri" panose="020F0502020204030204" pitchFamily="34" charset="0"/>
                        </a:rPr>
                        <a:t>Assistant Director</a:t>
                      </a:r>
                    </a:p>
                    <a:p>
                      <a:pPr algn="ctr"/>
                      <a:r>
                        <a:rPr lang="en-US" sz="1050" dirty="0">
                          <a:solidFill>
                            <a:prstClr val="black"/>
                          </a:solidFill>
                          <a:latin typeface="Calibri" panose="020F0502020204030204" pitchFamily="34" charset="0"/>
                        </a:rPr>
                        <a:t>Office Number: (603) 271-2595</a:t>
                      </a:r>
                    </a:p>
                    <a:p>
                      <a:pPr algn="ctr"/>
                      <a:r>
                        <a:rPr lang="en-US" sz="1000" dirty="0">
                          <a:solidFill>
                            <a:prstClr val="black"/>
                          </a:solidFill>
                          <a:latin typeface="Calibri" panose="020F0502020204030204" pitchFamily="34" charset="0"/>
                          <a:hlinkClick r:id="rId3"/>
                        </a:rPr>
                        <a:t>jmcneil@nhmbb.com</a:t>
                      </a:r>
                      <a:r>
                        <a:rPr lang="en-US" sz="1050" baseline="0" dirty="0">
                          <a:solidFill>
                            <a:prstClr val="black"/>
                          </a:solidFill>
                          <a:latin typeface="Calibri" panose="020F0502020204030204" pitchFamily="34" charset="0"/>
                        </a:rPr>
                        <a:t> </a:t>
                      </a:r>
                      <a:endParaRPr lang="en-US" sz="1000" dirty="0">
                        <a:solidFill>
                          <a:prstClr val="black"/>
                        </a:solidFill>
                        <a:latin typeface="Calibri" panose="020F050202020403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95991318"/>
              </p:ext>
            </p:extLst>
          </p:nvPr>
        </p:nvGraphicFramePr>
        <p:xfrm>
          <a:off x="4739149" y="3852042"/>
          <a:ext cx="4197985" cy="1211580"/>
        </p:xfrm>
        <a:graphic>
          <a:graphicData uri="http://schemas.openxmlformats.org/drawingml/2006/table">
            <a:tbl>
              <a:tblPr firstRow="1" bandRow="1">
                <a:tableStyleId>{5C22544A-7EE6-4342-B048-85BDC9FD1C3A}</a:tableStyleId>
              </a:tblPr>
              <a:tblGrid>
                <a:gridCol w="2208530">
                  <a:extLst>
                    <a:ext uri="{9D8B030D-6E8A-4147-A177-3AD203B41FA5}">
                      <a16:colId xmlns:a16="http://schemas.microsoft.com/office/drawing/2014/main" val="20000"/>
                    </a:ext>
                  </a:extLst>
                </a:gridCol>
                <a:gridCol w="1989455">
                  <a:extLst>
                    <a:ext uri="{9D8B030D-6E8A-4147-A177-3AD203B41FA5}">
                      <a16:colId xmlns:a16="http://schemas.microsoft.com/office/drawing/2014/main" val="2308416068"/>
                    </a:ext>
                  </a:extLst>
                </a:gridCol>
              </a:tblGrid>
              <a:tr h="0">
                <a:tc gridSpan="2">
                  <a:txBody>
                    <a:bodyPr/>
                    <a:lstStyle/>
                    <a:p>
                      <a:pPr algn="ctr"/>
                      <a:r>
                        <a:rPr lang="en-US" sz="1100" dirty="0"/>
                        <a:t>Hilltop Securities</a:t>
                      </a:r>
                    </a:p>
                  </a:txBody>
                  <a:tcPr anchor="ctr">
                    <a:solidFill>
                      <a:srgbClr val="002949"/>
                    </a:solidFill>
                  </a:tcPr>
                </a:tc>
                <a:tc hMerge="1">
                  <a:txBody>
                    <a:bodyPr/>
                    <a:lstStyle/>
                    <a:p>
                      <a:pPr algn="ctr"/>
                      <a:endParaRPr lang="en-US" sz="1100" dirty="0"/>
                    </a:p>
                  </a:txBody>
                  <a:tcPr anchor="ctr">
                    <a:solidFill>
                      <a:srgbClr val="002949"/>
                    </a:solidFill>
                  </a:tcPr>
                </a:tc>
                <a:extLst>
                  <a:ext uri="{0D108BD9-81ED-4DB2-BD59-A6C34878D82A}">
                    <a16:rowId xmlns:a16="http://schemas.microsoft.com/office/drawing/2014/main" val="10000"/>
                  </a:ext>
                </a:extLst>
              </a:tr>
              <a:tr h="0">
                <a:tc>
                  <a:txBody>
                    <a:bodyPr/>
                    <a:lstStyle/>
                    <a:p>
                      <a:pPr algn="ctr"/>
                      <a:r>
                        <a:rPr lang="en-US" sz="1050" b="1" i="0" u="none" strike="noStrike" baseline="0" dirty="0">
                          <a:solidFill>
                            <a:srgbClr val="000000"/>
                          </a:solidFill>
                          <a:latin typeface="Calibri" panose="020F0502020204030204" pitchFamily="34" charset="0"/>
                        </a:rPr>
                        <a:t>Cinder McNerney</a:t>
                      </a:r>
                      <a:endParaRPr lang="en-US" sz="1050" b="0" i="0" u="none" strike="noStrike" baseline="0" dirty="0">
                        <a:solidFill>
                          <a:srgbClr val="000000"/>
                        </a:solidFill>
                        <a:latin typeface="Calibri" panose="020F0502020204030204" pitchFamily="34" charset="0"/>
                      </a:endParaRPr>
                    </a:p>
                    <a:p>
                      <a:pPr algn="ctr"/>
                      <a:r>
                        <a:rPr lang="en-US" sz="1050" b="0" i="1" u="none" strike="noStrike" baseline="0" dirty="0">
                          <a:solidFill>
                            <a:srgbClr val="000000"/>
                          </a:solidFill>
                          <a:latin typeface="Calibri" panose="020F0502020204030204" pitchFamily="34" charset="0"/>
                        </a:rPr>
                        <a:t>Managing Director</a:t>
                      </a:r>
                      <a:endParaRPr lang="en-US" sz="1050" b="0" i="0" u="none" strike="noStrike" baseline="0" dirty="0">
                        <a:solidFill>
                          <a:srgbClr val="000000"/>
                        </a:solidFill>
                        <a:latin typeface="Calibri" panose="020F0502020204030204" pitchFamily="34" charset="0"/>
                      </a:endParaRPr>
                    </a:p>
                    <a:p>
                      <a:pPr algn="ctr"/>
                      <a:r>
                        <a:rPr lang="en-US" sz="1050" b="0" i="0" u="none" strike="noStrike" baseline="0" dirty="0">
                          <a:solidFill>
                            <a:srgbClr val="000000"/>
                          </a:solidFill>
                          <a:latin typeface="Calibri" panose="020F0502020204030204" pitchFamily="34" charset="0"/>
                        </a:rPr>
                        <a:t>(617) 619-4408</a:t>
                      </a:r>
                    </a:p>
                    <a:p>
                      <a:pPr algn="ctr"/>
                      <a:r>
                        <a:rPr lang="en-US" sz="1000" b="0" i="0" u="none" strike="noStrike" baseline="0" dirty="0">
                          <a:solidFill>
                            <a:srgbClr val="000000"/>
                          </a:solidFill>
                          <a:latin typeface="Calibri" panose="020F0502020204030204" pitchFamily="34" charset="0"/>
                          <a:hlinkClick r:id="rId4"/>
                        </a:rPr>
                        <a:t>cinder.mcnerny@hilltopsecurities.com</a:t>
                      </a:r>
                      <a:endParaRPr lang="en-US" sz="1000" b="0" i="0" u="none" strike="noStrike" baseline="0" dirty="0">
                        <a:solidFill>
                          <a:srgbClr val="000000"/>
                        </a:solidFill>
                        <a:latin typeface="Calibri" panose="020F0502020204030204" pitchFamily="34" charset="0"/>
                      </a:endParaRPr>
                    </a:p>
                  </a:txBody>
                  <a:tcPr>
                    <a:solidFill>
                      <a:schemeClr val="bg1"/>
                    </a:solidFill>
                  </a:tcPr>
                </a:tc>
                <a:tc>
                  <a:txBody>
                    <a:bodyPr/>
                    <a:lstStyle/>
                    <a:p>
                      <a:pPr algn="ctr"/>
                      <a:r>
                        <a:rPr lang="en-US" sz="1050" b="1" i="0" u="none" strike="noStrike" baseline="0" dirty="0">
                          <a:solidFill>
                            <a:srgbClr val="000000"/>
                          </a:solidFill>
                          <a:latin typeface="Calibri" panose="020F0502020204030204" pitchFamily="34" charset="0"/>
                        </a:rPr>
                        <a:t>Lisa Driscoll</a:t>
                      </a:r>
                      <a:endParaRPr lang="en-US" sz="1050" b="0" i="0" u="none" strike="noStrike" baseline="0" dirty="0">
                        <a:solidFill>
                          <a:srgbClr val="000000"/>
                        </a:solidFill>
                        <a:latin typeface="Calibri" panose="020F0502020204030204" pitchFamily="34" charset="0"/>
                      </a:endParaRPr>
                    </a:p>
                    <a:p>
                      <a:pPr algn="ctr"/>
                      <a:r>
                        <a:rPr lang="en-US" sz="1050" b="0" i="1" u="none" strike="noStrike" baseline="0" dirty="0">
                          <a:solidFill>
                            <a:srgbClr val="000000"/>
                          </a:solidFill>
                          <a:latin typeface="Calibri" panose="020F0502020204030204" pitchFamily="34" charset="0"/>
                        </a:rPr>
                        <a:t>Senior Vice President</a:t>
                      </a:r>
                      <a:endParaRPr lang="en-US" sz="1050" b="0" i="0" u="none" strike="noStrike" baseline="0" dirty="0">
                        <a:solidFill>
                          <a:srgbClr val="000000"/>
                        </a:solidFill>
                        <a:latin typeface="Calibri" panose="020F0502020204030204" pitchFamily="34" charset="0"/>
                      </a:endParaRPr>
                    </a:p>
                    <a:p>
                      <a:pPr algn="ctr"/>
                      <a:r>
                        <a:rPr lang="en-US" sz="1050" b="0" i="0" u="none" strike="noStrike" baseline="0" dirty="0">
                          <a:solidFill>
                            <a:srgbClr val="000000"/>
                          </a:solidFill>
                          <a:latin typeface="Calibri" panose="020F0502020204030204" pitchFamily="34" charset="0"/>
                        </a:rPr>
                        <a:t>(617) 619-4405</a:t>
                      </a:r>
                    </a:p>
                    <a:p>
                      <a:pPr algn="ctr"/>
                      <a:r>
                        <a:rPr lang="en-US" sz="1000" b="0" i="0" u="none" strike="noStrike" baseline="0" dirty="0">
                          <a:solidFill>
                            <a:srgbClr val="000000"/>
                          </a:solidFill>
                          <a:latin typeface="Calibri" panose="020F0502020204030204" pitchFamily="34" charset="0"/>
                          <a:hlinkClick r:id="rId5"/>
                        </a:rPr>
                        <a:t>Lisa.driscoll@hilltopsecurities.com</a:t>
                      </a:r>
                      <a:endParaRPr lang="en-US" sz="1000" b="0" i="0" u="none" strike="noStrike" baseline="0" dirty="0">
                        <a:solidFill>
                          <a:srgbClr val="000000"/>
                        </a:solidFill>
                        <a:latin typeface="Calibri" panose="020F0502020204030204" pitchFamily="34" charset="0"/>
                      </a:endParaRPr>
                    </a:p>
                  </a:txBody>
                  <a:tcPr>
                    <a:solidFill>
                      <a:schemeClr val="bg1"/>
                    </a:solidFill>
                  </a:tcPr>
                </a:tc>
                <a:extLst>
                  <a:ext uri="{0D108BD9-81ED-4DB2-BD59-A6C34878D82A}">
                    <a16:rowId xmlns:a16="http://schemas.microsoft.com/office/drawing/2014/main" val="10001"/>
                  </a:ext>
                </a:extLst>
              </a:tr>
              <a:tr h="0">
                <a:tc>
                  <a:txBody>
                    <a:bodyPr/>
                    <a:lstStyle/>
                    <a:p>
                      <a:pPr algn="ctr"/>
                      <a:endParaRPr lang="en-US" sz="900" b="0" i="0" u="none" strike="noStrike" baseline="0" dirty="0">
                        <a:solidFill>
                          <a:srgbClr val="000000"/>
                        </a:solidFill>
                        <a:latin typeface="Calibri" panose="020F0502020204030204" pitchFamily="34" charset="0"/>
                      </a:endParaRPr>
                    </a:p>
                  </a:txBody>
                  <a:tcPr>
                    <a:solidFill>
                      <a:schemeClr val="bg1"/>
                    </a:solidFill>
                  </a:tcPr>
                </a:tc>
                <a:tc>
                  <a:txBody>
                    <a:bodyPr/>
                    <a:lstStyle/>
                    <a:p>
                      <a:pPr algn="ctr"/>
                      <a:endParaRPr lang="en-US" sz="900" b="0" i="0" u="none" strike="noStrike" baseline="0" dirty="0">
                        <a:solidFill>
                          <a:srgbClr val="000000"/>
                        </a:solidFill>
                        <a:latin typeface="Calibri" panose="020F0502020204030204" pitchFamily="34" charset="0"/>
                      </a:endParaRPr>
                    </a:p>
                  </a:txBody>
                  <a:tcPr>
                    <a:solidFill>
                      <a:schemeClr val="bg1"/>
                    </a:solidFill>
                  </a:tcPr>
                </a:tc>
                <a:extLst>
                  <a:ext uri="{0D108BD9-81ED-4DB2-BD59-A6C34878D82A}">
                    <a16:rowId xmlns:a16="http://schemas.microsoft.com/office/drawing/2014/main" val="2460602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17325046"/>
              </p:ext>
            </p:extLst>
          </p:nvPr>
        </p:nvGraphicFramePr>
        <p:xfrm>
          <a:off x="323156" y="5038165"/>
          <a:ext cx="4332262" cy="1032347"/>
        </p:xfrm>
        <a:graphic>
          <a:graphicData uri="http://schemas.openxmlformats.org/drawingml/2006/table">
            <a:tbl>
              <a:tblPr firstRow="1" bandRow="1">
                <a:tableStyleId>{5C22544A-7EE6-4342-B048-85BDC9FD1C3A}</a:tableStyleId>
              </a:tblPr>
              <a:tblGrid>
                <a:gridCol w="2166131">
                  <a:extLst>
                    <a:ext uri="{9D8B030D-6E8A-4147-A177-3AD203B41FA5}">
                      <a16:colId xmlns:a16="http://schemas.microsoft.com/office/drawing/2014/main" val="20000"/>
                    </a:ext>
                  </a:extLst>
                </a:gridCol>
                <a:gridCol w="2166131">
                  <a:extLst>
                    <a:ext uri="{9D8B030D-6E8A-4147-A177-3AD203B41FA5}">
                      <a16:colId xmlns:a16="http://schemas.microsoft.com/office/drawing/2014/main" val="871084492"/>
                    </a:ext>
                  </a:extLst>
                </a:gridCol>
              </a:tblGrid>
              <a:tr h="256032">
                <a:tc gridSpan="2">
                  <a:txBody>
                    <a:bodyPr/>
                    <a:lstStyle/>
                    <a:p>
                      <a:pPr algn="ctr"/>
                      <a:r>
                        <a:rPr lang="en-US" sz="1050" dirty="0"/>
                        <a:t>Raymond James</a:t>
                      </a:r>
                      <a:endParaRPr lang="en-US" sz="1000" dirty="0"/>
                    </a:p>
                  </a:txBody>
                  <a:tcPr anchor="ctr">
                    <a:solidFill>
                      <a:srgbClr val="002949"/>
                    </a:solidFill>
                  </a:tcPr>
                </a:tc>
                <a:tc hMerge="1">
                  <a:txBody>
                    <a:bodyPr/>
                    <a:lstStyle/>
                    <a:p>
                      <a:endParaRPr lang="en-US"/>
                    </a:p>
                  </a:txBody>
                  <a:tcPr/>
                </a:tc>
                <a:extLst>
                  <a:ext uri="{0D108BD9-81ED-4DB2-BD59-A6C34878D82A}">
                    <a16:rowId xmlns:a16="http://schemas.microsoft.com/office/drawing/2014/main" val="10000"/>
                  </a:ext>
                </a:extLst>
              </a:tr>
              <a:tr h="776315">
                <a:tc>
                  <a:txBody>
                    <a:bodyPr/>
                    <a:lstStyle/>
                    <a:p>
                      <a:pPr algn="ctr"/>
                      <a:r>
                        <a:rPr lang="en-US" sz="1050" b="1" i="0" u="none" strike="noStrike" baseline="0" dirty="0">
                          <a:solidFill>
                            <a:srgbClr val="000000"/>
                          </a:solidFill>
                          <a:latin typeface="Calibri" panose="020F0502020204030204" pitchFamily="34" charset="0"/>
                        </a:rPr>
                        <a:t>Robert Coven</a:t>
                      </a:r>
                      <a:endParaRPr lang="en-US" sz="1050" b="0" i="0" u="none" strike="noStrike" baseline="0" dirty="0">
                        <a:solidFill>
                          <a:srgbClr val="000000"/>
                        </a:solidFill>
                        <a:latin typeface="Calibri" panose="020F0502020204030204" pitchFamily="34" charset="0"/>
                      </a:endParaRPr>
                    </a:p>
                    <a:p>
                      <a:pPr algn="ctr"/>
                      <a:r>
                        <a:rPr lang="en-US" sz="1050" b="0" i="1" u="none" strike="noStrike" baseline="0" dirty="0">
                          <a:solidFill>
                            <a:srgbClr val="000000"/>
                          </a:solidFill>
                          <a:latin typeface="Calibri" panose="020F0502020204030204" pitchFamily="34" charset="0"/>
                        </a:rPr>
                        <a:t>Managing Director </a:t>
                      </a:r>
                      <a:endParaRPr lang="en-US" sz="1050" b="0" i="0" u="none" strike="noStrike" baseline="0" dirty="0">
                        <a:solidFill>
                          <a:srgbClr val="000000"/>
                        </a:solidFill>
                        <a:latin typeface="Calibri" panose="020F0502020204030204" pitchFamily="34" charset="0"/>
                      </a:endParaRPr>
                    </a:p>
                    <a:p>
                      <a:pPr algn="ctr"/>
                      <a:r>
                        <a:rPr lang="en-US" sz="1050" b="0" i="0" u="none" strike="noStrike" baseline="0" dirty="0">
                          <a:solidFill>
                            <a:srgbClr val="000000"/>
                          </a:solidFill>
                          <a:latin typeface="Calibri" panose="020F0502020204030204" pitchFamily="34" charset="0"/>
                        </a:rPr>
                        <a:t>(646) 557-1549</a:t>
                      </a:r>
                    </a:p>
                    <a:p>
                      <a:pPr algn="ctr"/>
                      <a:r>
                        <a:rPr lang="en-US" sz="1000" b="0" i="0" u="none" strike="noStrike" baseline="0" dirty="0">
                          <a:solidFill>
                            <a:srgbClr val="000000"/>
                          </a:solidFill>
                          <a:latin typeface="Calibri" panose="020F0502020204030204" pitchFamily="34" charset="0"/>
                          <a:hlinkClick r:id="rId6"/>
                        </a:rPr>
                        <a:t>robert.coven@raymondjames.com</a:t>
                      </a:r>
                      <a:endParaRPr lang="en-US" sz="1000" b="0" i="0" u="none" strike="noStrike" baseline="0" dirty="0">
                        <a:solidFill>
                          <a:srgbClr val="000000"/>
                        </a:solidFill>
                        <a:latin typeface="Calibri" panose="020F0502020204030204" pitchFamily="34" charset="0"/>
                      </a:endParaRPr>
                    </a:p>
                  </a:txBody>
                  <a:tcPr>
                    <a:solidFill>
                      <a:schemeClr val="bg1"/>
                    </a:solidFill>
                  </a:tcPr>
                </a:tc>
                <a:tc>
                  <a:txBody>
                    <a:bodyPr/>
                    <a:lstStyle/>
                    <a:p>
                      <a:pPr algn="ctr"/>
                      <a:r>
                        <a:rPr lang="en-US" sz="1050" b="1" i="0" u="none" strike="noStrike" baseline="0" dirty="0">
                          <a:solidFill>
                            <a:srgbClr val="000000"/>
                          </a:solidFill>
                          <a:latin typeface="Calibri" panose="020F0502020204030204" pitchFamily="34" charset="0"/>
                        </a:rPr>
                        <a:t>Alex Shih</a:t>
                      </a:r>
                      <a:endParaRPr lang="en-US" sz="1050" b="0" i="0" u="none" strike="noStrike" baseline="0" dirty="0">
                        <a:solidFill>
                          <a:srgbClr val="000000"/>
                        </a:solidFill>
                        <a:latin typeface="Calibri" panose="020F0502020204030204" pitchFamily="34" charset="0"/>
                      </a:endParaRPr>
                    </a:p>
                    <a:p>
                      <a:pPr algn="ctr"/>
                      <a:r>
                        <a:rPr lang="en-US" sz="1050" b="0" i="1" u="none" strike="noStrike" baseline="0" dirty="0">
                          <a:solidFill>
                            <a:srgbClr val="000000"/>
                          </a:solidFill>
                          <a:latin typeface="Calibri" panose="020F0502020204030204" pitchFamily="34" charset="0"/>
                        </a:rPr>
                        <a:t>Managing Director </a:t>
                      </a:r>
                      <a:endParaRPr lang="en-US" sz="1050" b="0" i="0" u="none" strike="noStrike" baseline="0" dirty="0">
                        <a:solidFill>
                          <a:srgbClr val="000000"/>
                        </a:solidFill>
                        <a:latin typeface="Calibri" panose="020F0502020204030204" pitchFamily="34" charset="0"/>
                      </a:endParaRPr>
                    </a:p>
                    <a:p>
                      <a:pPr algn="ctr"/>
                      <a:r>
                        <a:rPr lang="en-US" sz="1050" b="0" i="0" u="none" strike="noStrike" baseline="0" dirty="0">
                          <a:solidFill>
                            <a:srgbClr val="000000"/>
                          </a:solidFill>
                          <a:latin typeface="Calibri" panose="020F0502020204030204" pitchFamily="34" charset="0"/>
                        </a:rPr>
                        <a:t>(646) 557-1541</a:t>
                      </a:r>
                    </a:p>
                    <a:p>
                      <a:pPr algn="ctr"/>
                      <a:r>
                        <a:rPr lang="en-US" sz="1000" b="0" i="0" u="none" strike="noStrike" baseline="0" dirty="0">
                          <a:solidFill>
                            <a:srgbClr val="000000"/>
                          </a:solidFill>
                          <a:latin typeface="Calibri" panose="020F0502020204030204" pitchFamily="34" charset="0"/>
                          <a:hlinkClick r:id="rId7"/>
                        </a:rPr>
                        <a:t>alexander.shih@raymondjames.com</a:t>
                      </a:r>
                      <a:endParaRPr lang="en-US" sz="1000" b="0" i="0" u="none" strike="noStrike" baseline="0" dirty="0">
                        <a:solidFill>
                          <a:srgbClr val="000000"/>
                        </a:solidFill>
                        <a:latin typeface="Calibri" panose="020F050202020403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4595551" y="4872740"/>
            <a:ext cx="4572000" cy="730969"/>
          </a:xfrm>
          <a:prstGeom prst="rect">
            <a:avLst/>
          </a:prstGeom>
        </p:spPr>
        <p:txBody>
          <a:bodyPr>
            <a:spAutoFit/>
          </a:bodyPr>
          <a:lstStyle/>
          <a:p>
            <a:pPr algn="ctr"/>
            <a:r>
              <a:rPr lang="en-US" sz="1050" b="1" dirty="0">
                <a:solidFill>
                  <a:srgbClr val="000000"/>
                </a:solidFill>
                <a:latin typeface="Calibri" panose="020F0502020204030204" pitchFamily="34" charset="0"/>
              </a:rPr>
              <a:t>Kristy Tofuri</a:t>
            </a:r>
          </a:p>
          <a:p>
            <a:pPr algn="ctr"/>
            <a:r>
              <a:rPr lang="en-US" sz="1050" i="1" dirty="0">
                <a:solidFill>
                  <a:srgbClr val="000000"/>
                </a:solidFill>
                <a:latin typeface="Calibri" panose="020F0502020204030204" pitchFamily="34" charset="0"/>
              </a:rPr>
              <a:t>Senior Vice President </a:t>
            </a:r>
            <a:endParaRPr lang="en-US" sz="1050" dirty="0">
              <a:solidFill>
                <a:srgbClr val="000000"/>
              </a:solidFill>
              <a:latin typeface="Calibri" panose="020F0502020204030204" pitchFamily="34" charset="0"/>
            </a:endParaRPr>
          </a:p>
          <a:p>
            <a:pPr algn="ctr"/>
            <a:r>
              <a:rPr lang="en-US" sz="1050" dirty="0">
                <a:solidFill>
                  <a:srgbClr val="000000"/>
                </a:solidFill>
                <a:latin typeface="Calibri" panose="020F0502020204030204" pitchFamily="34" charset="0"/>
              </a:rPr>
              <a:t>(617) 619-4414</a:t>
            </a:r>
          </a:p>
          <a:p>
            <a:pPr algn="ctr"/>
            <a:r>
              <a:rPr lang="en-US" sz="1000" dirty="0">
                <a:solidFill>
                  <a:srgbClr val="000000"/>
                </a:solidFill>
                <a:latin typeface="Calibri" panose="020F0502020204030204" pitchFamily="34" charset="0"/>
                <a:hlinkClick r:id="rId8"/>
              </a:rPr>
              <a:t>kristy.tofuri@hilltopsecurities.com</a:t>
            </a:r>
            <a:r>
              <a:rPr lang="en-US" sz="1000" dirty="0">
                <a:solidFill>
                  <a:srgbClr val="000000"/>
                </a:solidFill>
                <a:latin typeface="Calibri" panose="020F0502020204030204" pitchFamily="34" charset="0"/>
              </a:rPr>
              <a:t> </a:t>
            </a:r>
          </a:p>
        </p:txBody>
      </p:sp>
      <p:pic>
        <p:nvPicPr>
          <p:cNvPr id="7" name="Picture 6">
            <a:extLst>
              <a:ext uri="{FF2B5EF4-FFF2-40B4-BE49-F238E27FC236}">
                <a16:creationId xmlns:a16="http://schemas.microsoft.com/office/drawing/2014/main" id="{615E7734-423E-7263-EB6D-DD35A317DB29}"/>
              </a:ext>
            </a:extLst>
          </p:cNvPr>
          <p:cNvPicPr>
            <a:picLocks noChangeAspect="1"/>
          </p:cNvPicPr>
          <p:nvPr/>
        </p:nvPicPr>
        <p:blipFill>
          <a:blip r:embed="rId9"/>
          <a:stretch>
            <a:fillRect/>
          </a:stretch>
        </p:blipFill>
        <p:spPr>
          <a:xfrm>
            <a:off x="1992076" y="736363"/>
            <a:ext cx="5499383" cy="1753933"/>
          </a:xfrm>
          <a:prstGeom prst="rect">
            <a:avLst/>
          </a:prstGeom>
        </p:spPr>
      </p:pic>
    </p:spTree>
    <p:extLst>
      <p:ext uri="{BB962C8B-B14F-4D97-AF65-F5344CB8AC3E}">
        <p14:creationId xmlns:p14="http://schemas.microsoft.com/office/powerpoint/2010/main" val="21721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1"/>
          <p:cNvSpPr txBox="1">
            <a:spLocks/>
          </p:cNvSpPr>
          <p:nvPr/>
        </p:nvSpPr>
        <p:spPr>
          <a:xfrm>
            <a:off x="457200" y="702488"/>
            <a:ext cx="8229600" cy="4612005"/>
          </a:xfrm>
          <a:prstGeom prst="rect">
            <a:avLst/>
          </a:prstGeom>
        </p:spPr>
        <p:txBody>
          <a:bodyPr/>
          <a:lstStyle>
            <a:lvl1pPr marL="342900" indent="-342900" algn="l" defTabSz="457200" rtl="0" eaLnBrk="1" latinLnBrk="0" hangingPunct="1">
              <a:spcBef>
                <a:spcPct val="20000"/>
              </a:spcBef>
              <a:buClrTx/>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fontAlgn="auto">
              <a:spcAft>
                <a:spcPts val="669"/>
              </a:spcAft>
              <a:buClr>
                <a:srgbClr val="990000"/>
              </a:buClr>
              <a:buNone/>
            </a:pPr>
            <a:r>
              <a:rPr lang="en-US" sz="1100" dirty="0">
                <a:latin typeface="Calibri" panose="020F0502020204030204" pitchFamily="34" charset="0"/>
                <a:cs typeface="Calibri" panose="020F0502020204030204" pitchFamily="34" charset="0"/>
              </a:rPr>
              <a:t>The Investor Presentation you are about to view is provided as of July 8, 2025. If you are viewing this presentation after that date, there may have been events that occurred subsequent to such date that would have a material adverse effect on the financial information or other data that was presented, and neither the Issuer nor the Underwriters has undertaken any obligation to update this Investor Presentation. All market prices, data and other information are not warranted as to completeness or accuracy and are subject to change without notice.</a:t>
            </a:r>
          </a:p>
          <a:p>
            <a:pPr marL="0" indent="0" algn="just" fontAlgn="auto">
              <a:spcAft>
                <a:spcPts val="669"/>
              </a:spcAft>
              <a:buClr>
                <a:srgbClr val="990000"/>
              </a:buClr>
              <a:buNone/>
            </a:pPr>
            <a:r>
              <a:rPr lang="en-US" sz="1100" dirty="0">
                <a:latin typeface="Calibri" panose="020F0502020204030204" pitchFamily="34" charset="0"/>
                <a:cs typeface="Calibri" panose="020F0502020204030204" pitchFamily="34" charset="0"/>
              </a:rPr>
              <a:t>This Investor Presentation is provided for your information and convenience only. Any investment decisions regarding the described securities should only be made after a careful review of the complete Preliminary Official Statement dated July 8, 2025. You agree not to duplicate nor to produce, publish or distribute this presentation in any form whatsoever.</a:t>
            </a:r>
          </a:p>
          <a:p>
            <a:pPr marL="0" indent="0" algn="just" fontAlgn="auto">
              <a:spcAft>
                <a:spcPts val="669"/>
              </a:spcAft>
              <a:buClr>
                <a:srgbClr val="990000"/>
              </a:buClr>
              <a:buNone/>
            </a:pPr>
            <a:r>
              <a:rPr lang="en-US" sz="1100" dirty="0">
                <a:latin typeface="Calibri" panose="020F0502020204030204" pitchFamily="34" charset="0"/>
                <a:cs typeface="Calibri" panose="020F0502020204030204" pitchFamily="34" charset="0"/>
              </a:rPr>
              <a:t>This Investor Presentation does not constitute a recommendation or an offer or solicitation for the purchase or sale of any security or other financial instrument or to adopt any investment strategy. Any offer or solicitation with respect to any security will be made by means of a Preliminary Official Statement or Official Statement which will describe the actual terms of such security. In no event shall the Underwriters be liable for any use by any party of, for any decision made or action taken by any party in reliance upon, or for any inaccuracies or errors in, or omissions from, the information contained herein and such information may not be relied upon by you in evaluating the merits of participating in any transaction mentioned herein. The Underwriters make no representation as to the legal, tax, credit, or accounting treatment of any transactions mentioned herein, or any other effects such transactions may have on you and your affiliates or any other parties to such transactions and their respective affiliates. You should consult with your own advisors as to such matters. Nothing in these materials constitutes a commitment by the Underwriters or any of their affiliates to enter into any transaction. No assurance can be given that any transaction mentioned herein could in fact be executed. Past performance is not indicative of future returns, which will vary. Transactions involving securities and financial instruments mentioned herein may not be suitable for all investors. You should consult with your own advisors as to the suitability of such securities or other financial instruments for your particular circumstances. Additional information is available upon request.</a:t>
            </a:r>
          </a:p>
          <a:p>
            <a:pPr marL="0" indent="0" algn="just" fontAlgn="auto">
              <a:spcAft>
                <a:spcPts val="669"/>
              </a:spcAft>
              <a:buClr>
                <a:srgbClr val="990000"/>
              </a:buClr>
              <a:buNone/>
            </a:pPr>
            <a:r>
              <a:rPr lang="en-US" sz="1100" dirty="0">
                <a:latin typeface="Calibri" panose="020F0502020204030204" pitchFamily="34" charset="0"/>
                <a:cs typeface="Calibri" panose="020F0502020204030204" pitchFamily="34" charset="0"/>
              </a:rPr>
              <a:t>Any statements in this Investor Presentation that are not historical facts are forward-looking statements based upon current expectations of future events and are subject to risks and uncertainty.  Actual results could differ materially from those expressed or implied by such statements.  The Issuer therefore cautions against placing reliance on any of the forward-looking statements included in this Investor Presentation.  All forward-looking statements included in this Investor Presentation are made only as of the date hereof and none of the Issuer, the Underwriter, or the Issuer’s advisors assume any obligation to update any forward-looking statements made by the Issuer, or on its behalf, as a result of new information, future events, or other factors.</a:t>
            </a:r>
          </a:p>
        </p:txBody>
      </p:sp>
    </p:spTree>
    <p:extLst>
      <p:ext uri="{BB962C8B-B14F-4D97-AF65-F5344CB8AC3E}">
        <p14:creationId xmlns:p14="http://schemas.microsoft.com/office/powerpoint/2010/main" val="59105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74" y="202488"/>
            <a:ext cx="6165275" cy="374940"/>
          </a:xfrm>
        </p:spPr>
        <p:txBody>
          <a:bodyPr/>
          <a:lstStyle/>
          <a:p>
            <a:r>
              <a:rPr lang="en-US" dirty="0">
                <a:latin typeface="+mj-lt"/>
              </a:rPr>
              <a:t>Transaction summary</a:t>
            </a:r>
          </a:p>
        </p:txBody>
      </p:sp>
      <p:graphicFrame>
        <p:nvGraphicFramePr>
          <p:cNvPr id="3" name="Table 2"/>
          <p:cNvGraphicFramePr>
            <a:graphicFrameLocks noGrp="1"/>
          </p:cNvGraphicFramePr>
          <p:nvPr>
            <p:extLst>
              <p:ext uri="{D42A27DB-BD31-4B8C-83A1-F6EECF244321}">
                <p14:modId xmlns:p14="http://schemas.microsoft.com/office/powerpoint/2010/main" val="3494904302"/>
              </p:ext>
            </p:extLst>
          </p:nvPr>
        </p:nvGraphicFramePr>
        <p:xfrm>
          <a:off x="418001" y="862514"/>
          <a:ext cx="8285526" cy="5147758"/>
        </p:xfrm>
        <a:graphic>
          <a:graphicData uri="http://schemas.openxmlformats.org/drawingml/2006/table">
            <a:tbl>
              <a:tblPr/>
              <a:tblGrid>
                <a:gridCol w="1346668">
                  <a:extLst>
                    <a:ext uri="{9D8B030D-6E8A-4147-A177-3AD203B41FA5}">
                      <a16:colId xmlns:a16="http://schemas.microsoft.com/office/drawing/2014/main" val="2631694808"/>
                    </a:ext>
                  </a:extLst>
                </a:gridCol>
                <a:gridCol w="3469429">
                  <a:extLst>
                    <a:ext uri="{9D8B030D-6E8A-4147-A177-3AD203B41FA5}">
                      <a16:colId xmlns:a16="http://schemas.microsoft.com/office/drawing/2014/main" val="2112636919"/>
                    </a:ext>
                  </a:extLst>
                </a:gridCol>
                <a:gridCol w="3469429">
                  <a:extLst>
                    <a:ext uri="{9D8B030D-6E8A-4147-A177-3AD203B41FA5}">
                      <a16:colId xmlns:a16="http://schemas.microsoft.com/office/drawing/2014/main" val="31988180"/>
                    </a:ext>
                  </a:extLst>
                </a:gridCol>
              </a:tblGrid>
              <a:tr h="399643">
                <a:tc>
                  <a:txBody>
                    <a:bodyPr/>
                    <a:lstStyle/>
                    <a:p>
                      <a:pPr algn="ctr" fontAlgn="t"/>
                      <a:r>
                        <a:rPr lang="en-US" sz="1000" b="0" i="0" u="none" strike="noStrike" dirty="0">
                          <a:solidFill>
                            <a:srgbClr val="000000"/>
                          </a:solidFill>
                          <a:effectLst/>
                          <a:latin typeface="Calibri" panose="020F0502020204030204" pitchFamily="34" charset="0"/>
                          <a:cs typeface="Calibri" panose="020F0502020204030204" pitchFamily="34" charset="0"/>
                        </a:rPr>
                        <a:t> </a:t>
                      </a:r>
                    </a:p>
                  </a:txBody>
                  <a:tcPr marL="8922" marR="8922" marT="89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949"/>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Calibri" panose="020F0502020204030204" pitchFamily="34" charset="0"/>
                        </a:rPr>
                        <a:t>2025 Series</a:t>
                      </a:r>
                      <a:r>
                        <a:rPr lang="en-US" sz="1200" b="1" i="0" u="none" strike="noStrike" baseline="0" dirty="0">
                          <a:solidFill>
                            <a:srgbClr val="FFFFFF"/>
                          </a:solidFill>
                          <a:effectLst/>
                          <a:latin typeface="Calibri" panose="020F0502020204030204" pitchFamily="34" charset="0"/>
                          <a:cs typeface="Calibri" panose="020F0502020204030204" pitchFamily="34" charset="0"/>
                        </a:rPr>
                        <a:t> B </a:t>
                      </a:r>
                      <a:r>
                        <a:rPr lang="en-US" sz="1200" b="1" i="0" u="none" strike="noStrike" dirty="0">
                          <a:solidFill>
                            <a:srgbClr val="FFFFFF"/>
                          </a:solidFill>
                          <a:effectLst/>
                          <a:latin typeface="Calibri" panose="020F0502020204030204" pitchFamily="34" charset="0"/>
                          <a:cs typeface="Calibri" panose="020F0502020204030204" pitchFamily="34" charset="0"/>
                        </a:rPr>
                        <a:t>Bonds</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949"/>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FFFFFF"/>
                          </a:solidFill>
                          <a:effectLst/>
                          <a:latin typeface="Calibri" panose="020F0502020204030204" pitchFamily="34" charset="0"/>
                          <a:cs typeface="Calibri" panose="020F0502020204030204" pitchFamily="34" charset="0"/>
                        </a:rPr>
                        <a:t>2025 Series</a:t>
                      </a:r>
                      <a:r>
                        <a:rPr lang="en-US" sz="1200" b="1" i="0" u="none" strike="noStrike" baseline="0" dirty="0">
                          <a:solidFill>
                            <a:srgbClr val="FFFFFF"/>
                          </a:solidFill>
                          <a:effectLst/>
                          <a:latin typeface="Calibri" panose="020F0502020204030204" pitchFamily="34" charset="0"/>
                          <a:cs typeface="Calibri" panose="020F0502020204030204" pitchFamily="34" charset="0"/>
                        </a:rPr>
                        <a:t> C </a:t>
                      </a:r>
                      <a:r>
                        <a:rPr lang="en-US" sz="1200" b="1" i="0" u="none" strike="noStrike" dirty="0">
                          <a:solidFill>
                            <a:srgbClr val="FFFFFF"/>
                          </a:solidFill>
                          <a:effectLst/>
                          <a:latin typeface="Calibri" panose="020F0502020204030204" pitchFamily="34" charset="0"/>
                          <a:cs typeface="Calibri" panose="020F0502020204030204" pitchFamily="34" charset="0"/>
                        </a:rPr>
                        <a:t>Bonds</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949"/>
                    </a:solidFill>
                  </a:tcPr>
                </a:tc>
                <a:extLst>
                  <a:ext uri="{0D108BD9-81ED-4DB2-BD59-A6C34878D82A}">
                    <a16:rowId xmlns:a16="http://schemas.microsoft.com/office/drawing/2014/main" val="3224298763"/>
                  </a:ext>
                </a:extLst>
              </a:tr>
              <a:tr h="279381">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Issuer:</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The New Hampshire</a:t>
                      </a:r>
                      <a:r>
                        <a:rPr lang="en-US" sz="1000" b="0" i="0" u="none" strike="noStrike" baseline="0" dirty="0">
                          <a:solidFill>
                            <a:srgbClr val="000000"/>
                          </a:solidFill>
                          <a:effectLst/>
                          <a:latin typeface="Calibri" panose="020F0502020204030204" pitchFamily="34" charset="0"/>
                          <a:cs typeface="Calibri" panose="020F0502020204030204" pitchFamily="34" charset="0"/>
                        </a:rPr>
                        <a:t> Municipal Bond Bank (“NHMBB” or the “Bank”)</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l" rtl="0" fontAlgn="ct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10300757"/>
                  </a:ext>
                </a:extLst>
              </a:tr>
              <a:tr h="279381">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Estimated Par</a:t>
                      </a:r>
                      <a:r>
                        <a:rPr lang="en-US" sz="1000" b="1" i="0" u="none" strike="noStrike" baseline="0" dirty="0">
                          <a:solidFill>
                            <a:srgbClr val="000000"/>
                          </a:solidFill>
                          <a:effectLst/>
                          <a:latin typeface="Calibri" panose="020F0502020204030204" pitchFamily="34" charset="0"/>
                          <a:cs typeface="Calibri" panose="020F0502020204030204" pitchFamily="34" charset="0"/>
                        </a:rPr>
                        <a:t> Amount*</a:t>
                      </a:r>
                      <a:r>
                        <a:rPr lang="en-US" sz="1000" b="1" i="0" u="none" strike="noStrike" dirty="0">
                          <a:solidFill>
                            <a:srgbClr val="000000"/>
                          </a:solidFill>
                          <a:effectLst/>
                          <a:latin typeface="Calibri" panose="020F0502020204030204" pitchFamily="34" charset="0"/>
                          <a:cs typeface="Calibri" panose="020F0502020204030204" pitchFamily="34" charset="0"/>
                        </a:rPr>
                        <a:t>:</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$232,270,000</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$2,470,000</a:t>
                      </a: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extLst>
                  <a:ext uri="{0D108BD9-81ED-4DB2-BD59-A6C34878D82A}">
                    <a16:rowId xmlns:a16="http://schemas.microsoft.com/office/drawing/2014/main" val="1334211775"/>
                  </a:ext>
                </a:extLst>
              </a:tr>
              <a:tr h="343733">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Structure*:</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cs typeface="Calibri" panose="020F0502020204030204" pitchFamily="34" charset="0"/>
                        </a:rPr>
                        <a:t>Serial Bonds maturing August 15, 2026  through August 15, 2045</a:t>
                      </a:r>
                    </a:p>
                    <a:p>
                      <a:pPr algn="l" rtl="0" fontAlgn="ctr"/>
                      <a:r>
                        <a:rPr lang="en-US" sz="1000" b="0" i="0" u="none" strike="noStrike" dirty="0">
                          <a:solidFill>
                            <a:srgbClr val="000000"/>
                          </a:solidFill>
                          <a:effectLst/>
                          <a:latin typeface="Calibri" panose="020F0502020204030204" pitchFamily="34" charset="0"/>
                          <a:cs typeface="Calibri" panose="020F0502020204030204" pitchFamily="34" charset="0"/>
                        </a:rPr>
                        <a:t>Term</a:t>
                      </a:r>
                      <a:r>
                        <a:rPr lang="en-US" sz="1000" b="0" i="0" u="none" strike="noStrike" baseline="0" dirty="0">
                          <a:solidFill>
                            <a:srgbClr val="000000"/>
                          </a:solidFill>
                          <a:effectLst/>
                          <a:latin typeface="Calibri" panose="020F0502020204030204" pitchFamily="34" charset="0"/>
                          <a:cs typeface="Calibri" panose="020F0502020204030204" pitchFamily="34" charset="0"/>
                        </a:rPr>
                        <a:t>s Bonds maturing August 15, 2050 and August 15, 2054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cs typeface="Calibri" panose="020F0502020204030204" pitchFamily="34" charset="0"/>
                        </a:rPr>
                        <a:t>Serial Bonds maturing August 15, 2026  through August 15, 2035</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197514534"/>
                  </a:ext>
                </a:extLst>
              </a:tr>
              <a:tr h="319292">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Interest Payments:</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gridSpan="2">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Semi-annually on each February</a:t>
                      </a:r>
                      <a:r>
                        <a:rPr lang="en-US" sz="1000" b="0" i="0" u="none" strike="noStrike" baseline="0" dirty="0">
                          <a:solidFill>
                            <a:srgbClr val="000000"/>
                          </a:solidFill>
                          <a:effectLst/>
                          <a:latin typeface="Calibri" panose="020F0502020204030204" pitchFamily="34" charset="0"/>
                          <a:cs typeface="Calibri" panose="020F0502020204030204" pitchFamily="34" charset="0"/>
                        </a:rPr>
                        <a:t> 15</a:t>
                      </a:r>
                      <a:r>
                        <a:rPr lang="en-US" sz="1000" b="0" i="0" u="none" strike="noStrike" dirty="0">
                          <a:solidFill>
                            <a:srgbClr val="000000"/>
                          </a:solidFill>
                          <a:effectLst/>
                          <a:latin typeface="Calibri" panose="020F0502020204030204" pitchFamily="34" charset="0"/>
                          <a:cs typeface="Calibri" panose="020F0502020204030204" pitchFamily="34" charset="0"/>
                        </a:rPr>
                        <a:t> and August</a:t>
                      </a:r>
                      <a:r>
                        <a:rPr lang="en-US" sz="1000" b="0" i="0" u="none" strike="noStrike" baseline="0" dirty="0">
                          <a:solidFill>
                            <a:srgbClr val="000000"/>
                          </a:solidFill>
                          <a:effectLst/>
                          <a:latin typeface="Calibri" panose="020F0502020204030204" pitchFamily="34" charset="0"/>
                          <a:cs typeface="Calibri" panose="020F0502020204030204" pitchFamily="34" charset="0"/>
                        </a:rPr>
                        <a:t> 15</a:t>
                      </a:r>
                      <a:r>
                        <a:rPr lang="en-US" sz="1000" b="0" i="0" u="none" strike="noStrike" dirty="0">
                          <a:solidFill>
                            <a:srgbClr val="000000"/>
                          </a:solidFill>
                          <a:effectLst/>
                          <a:latin typeface="Calibri" panose="020F0502020204030204" pitchFamily="34" charset="0"/>
                          <a:cs typeface="Calibri" panose="020F0502020204030204" pitchFamily="34" charset="0"/>
                        </a:rPr>
                        <a:t>, commencing February</a:t>
                      </a:r>
                      <a:r>
                        <a:rPr lang="en-US" sz="1000" b="0" i="0" u="none" strike="noStrike" baseline="0" dirty="0">
                          <a:solidFill>
                            <a:srgbClr val="000000"/>
                          </a:solidFill>
                          <a:effectLst/>
                          <a:latin typeface="Calibri" panose="020F0502020204030204" pitchFamily="34" charset="0"/>
                          <a:cs typeface="Calibri" panose="020F0502020204030204" pitchFamily="34" charset="0"/>
                        </a:rPr>
                        <a:t> 15, 2026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hMerge="1">
                  <a:txBody>
                    <a:bodyPr/>
                    <a:lstStyle/>
                    <a:p>
                      <a:pPr algn="l" rtl="0" fontAlgn="ct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extLst>
                  <a:ext uri="{0D108BD9-81ED-4DB2-BD59-A6C34878D82A}">
                    <a16:rowId xmlns:a16="http://schemas.microsoft.com/office/drawing/2014/main" val="1508033282"/>
                  </a:ext>
                </a:extLst>
              </a:tr>
              <a:tr h="747913">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Use</a:t>
                      </a:r>
                      <a:r>
                        <a:rPr lang="en-US" sz="1000" b="1" i="0" u="none" strike="noStrike" baseline="0" dirty="0">
                          <a:solidFill>
                            <a:srgbClr val="000000"/>
                          </a:solidFill>
                          <a:effectLst/>
                          <a:latin typeface="Calibri" panose="020F0502020204030204" pitchFamily="34" charset="0"/>
                          <a:cs typeface="Calibri" panose="020F0502020204030204" pitchFamily="34" charset="0"/>
                        </a:rPr>
                        <a:t> of Proceeds</a:t>
                      </a:r>
                      <a:r>
                        <a:rPr lang="en-US" sz="1000" b="1" i="0" u="none" strike="noStrike" dirty="0">
                          <a:solidFill>
                            <a:srgbClr val="000000"/>
                          </a:solidFill>
                          <a:effectLst/>
                          <a:latin typeface="Calibri" panose="020F0502020204030204" pitchFamily="34" charset="0"/>
                          <a:cs typeface="Calibri" panose="020F0502020204030204" pitchFamily="34" charset="0"/>
                        </a:rPr>
                        <a:t>:</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cs typeface="Calibri" panose="020F0502020204030204" pitchFamily="34" charset="0"/>
                        </a:rPr>
                        <a:t>Provide moneys</a:t>
                      </a:r>
                      <a:r>
                        <a:rPr lang="en-US" sz="1000" b="0" i="0" u="none" strike="noStrike" baseline="0" dirty="0">
                          <a:solidFill>
                            <a:srgbClr val="000000"/>
                          </a:solidFill>
                          <a:effectLst/>
                          <a:latin typeface="Calibri" panose="020F0502020204030204" pitchFamily="34" charset="0"/>
                          <a:cs typeface="Calibri" panose="020F0502020204030204" pitchFamily="34" charset="0"/>
                        </a:rPr>
                        <a:t> to (i) purchase Municipal Bonds from New Hampshire Governmental Units, (ii) deposit funds in the Reserve Fund, and (iii) pay certain costs of issuance with respect thereto.</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r>
                        <a:rPr lang="en-US" sz="1000" b="0" i="0" u="none" strike="noStrike" dirty="0">
                          <a:solidFill>
                            <a:srgbClr val="000000"/>
                          </a:solidFill>
                          <a:effectLst/>
                          <a:latin typeface="Calibri" panose="020F0502020204030204" pitchFamily="34" charset="0"/>
                          <a:cs typeface="Calibri" panose="020F0502020204030204" pitchFamily="34" charset="0"/>
                        </a:rPr>
                        <a:t>Provide moneys</a:t>
                      </a:r>
                      <a:r>
                        <a:rPr lang="en-US" sz="1000" b="0" i="0" u="none" strike="noStrike" baseline="0" dirty="0">
                          <a:solidFill>
                            <a:srgbClr val="000000"/>
                          </a:solidFill>
                          <a:effectLst/>
                          <a:latin typeface="Calibri" panose="020F0502020204030204" pitchFamily="34" charset="0"/>
                          <a:cs typeface="Calibri" panose="020F0502020204030204" pitchFamily="34" charset="0"/>
                        </a:rPr>
                        <a:t> to (i) purchase Municipal Bonds from New Hampshire Governmental Units, and (ii) pay certain costs of issuance with respect thereto.</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884559399"/>
                  </a:ext>
                </a:extLst>
              </a:tr>
              <a:tr h="1178628">
                <a:tc>
                  <a:txBody>
                    <a:bodyPr/>
                    <a:lstStyle/>
                    <a:p>
                      <a:pPr algn="l" rtl="0" fontAlgn="ctr"/>
                      <a:r>
                        <a:rPr lang="en-US" sz="1000" b="1" i="0" u="none" strike="noStrike" dirty="0">
                          <a:solidFill>
                            <a:schemeClr val="tx1"/>
                          </a:solidFill>
                          <a:effectLst/>
                          <a:latin typeface="Calibri" panose="020F0502020204030204" pitchFamily="34" charset="0"/>
                          <a:cs typeface="Calibri" panose="020F0502020204030204" pitchFamily="34" charset="0"/>
                        </a:rPr>
                        <a:t>Security:</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gridSpan="2">
                  <a:txBody>
                    <a:bodyPr/>
                    <a:lstStyle/>
                    <a:p>
                      <a:pPr algn="l" rtl="0" fontAlgn="ctr"/>
                      <a:r>
                        <a:rPr lang="en-US" sz="1000" b="0" i="0" u="none" strike="noStrike" dirty="0">
                          <a:solidFill>
                            <a:schemeClr val="tx1"/>
                          </a:solidFill>
                          <a:effectLst/>
                          <a:latin typeface="Calibri" panose="020F0502020204030204" pitchFamily="34" charset="0"/>
                          <a:cs typeface="Calibri" panose="020F0502020204030204" pitchFamily="34" charset="0"/>
                        </a:rPr>
                        <a:t>The Bonds are purchased</a:t>
                      </a:r>
                      <a:r>
                        <a:rPr lang="en-US" sz="1000" b="0" i="0" u="none" strike="noStrike" baseline="0" dirty="0">
                          <a:solidFill>
                            <a:schemeClr val="tx1"/>
                          </a:solidFill>
                          <a:effectLst/>
                          <a:latin typeface="Calibri" panose="020F0502020204030204" pitchFamily="34" charset="0"/>
                          <a:cs typeface="Calibri" panose="020F0502020204030204" pitchFamily="34" charset="0"/>
                        </a:rPr>
                        <a:t> by the Bank for the Governmental Units, but </a:t>
                      </a:r>
                      <a:r>
                        <a:rPr lang="en-US" sz="1000" b="0" i="0" u="none" strike="noStrike" dirty="0">
                          <a:solidFill>
                            <a:schemeClr val="tx1"/>
                          </a:solidFill>
                          <a:effectLst/>
                          <a:latin typeface="Calibri" panose="020F0502020204030204" pitchFamily="34" charset="0"/>
                          <a:cs typeface="Calibri" panose="020F0502020204030204" pitchFamily="34" charset="0"/>
                        </a:rPr>
                        <a:t>are ultimately general obligations of the Bank, which pledges:</a:t>
                      </a:r>
                      <a:r>
                        <a:rPr lang="en-US" sz="1000" b="0" i="0" u="none" strike="noStrike" baseline="0" dirty="0">
                          <a:solidFill>
                            <a:schemeClr val="tx1"/>
                          </a:solidFill>
                          <a:effectLst/>
                          <a:latin typeface="Calibri" panose="020F0502020204030204" pitchFamily="34" charset="0"/>
                          <a:cs typeface="Calibri" panose="020F0502020204030204" pitchFamily="34" charset="0"/>
                        </a:rPr>
                        <a:t> (i) all Municipal Bonds and Municipal Bonds Payments; (ii) the investments thereof and (iii) the proceeds of such investments, if any, and (iv) all funds and accounts established by the 1978 Resolution.</a:t>
                      </a:r>
                    </a:p>
                    <a:p>
                      <a:pPr algn="l" rtl="0" fontAlgn="ctr"/>
                      <a:endParaRPr lang="en-US" sz="1000" b="0" i="0" u="none" strike="noStrike" baseline="0" dirty="0">
                        <a:solidFill>
                          <a:schemeClr val="tx1"/>
                        </a:solidFill>
                        <a:effectLst/>
                        <a:latin typeface="Calibri" panose="020F0502020204030204" pitchFamily="34" charset="0"/>
                        <a:cs typeface="Calibri" panose="020F0502020204030204" pitchFamily="34" charset="0"/>
                      </a:endParaRPr>
                    </a:p>
                    <a:p>
                      <a:pPr algn="l" rtl="0" fontAlgn="ctr"/>
                      <a:r>
                        <a:rPr lang="en-US" sz="1000" b="0" i="0" u="none" strike="noStrike" dirty="0">
                          <a:solidFill>
                            <a:schemeClr val="tx1"/>
                          </a:solidFill>
                          <a:effectLst/>
                          <a:latin typeface="Calibri" panose="020F0502020204030204" pitchFamily="34" charset="0"/>
                          <a:cs typeface="Calibri" panose="020F0502020204030204" pitchFamily="34" charset="0"/>
                        </a:rPr>
                        <a:t>Additional security includes:</a:t>
                      </a:r>
                      <a:r>
                        <a:rPr lang="en-US" sz="1000" b="0" i="0" u="none" strike="noStrike" baseline="0" dirty="0">
                          <a:solidFill>
                            <a:schemeClr val="tx1"/>
                          </a:solidFill>
                          <a:effectLst/>
                          <a:latin typeface="Calibri" panose="020F0502020204030204" pitchFamily="34" charset="0"/>
                          <a:cs typeface="Calibri" panose="020F0502020204030204" pitchFamily="34" charset="0"/>
                        </a:rPr>
                        <a:t> (i) a fully-funded Reserve Fund equal to Maximum Annual Debt Service (“MADS”) on any succeeding calendar year on all loan obligations outstanding and (ii) State law provides a Moral Obligation replenishment provision if the Reserve Fund goes below an amount equal to </a:t>
                      </a:r>
                      <a:r>
                        <a:rPr lang="en-US" sz="1000" b="0" i="0" u="none" strike="noStrike" kern="1200" baseline="0" dirty="0">
                          <a:solidFill>
                            <a:schemeClr val="tx1"/>
                          </a:solidFill>
                          <a:effectLst/>
                          <a:latin typeface="Calibri" panose="020F0502020204030204" pitchFamily="34" charset="0"/>
                          <a:ea typeface="+mn-ea"/>
                          <a:cs typeface="Calibri" panose="020F0502020204030204" pitchFamily="34" charset="0"/>
                        </a:rPr>
                        <a:t>the MADS requirement that is subject to legislative approval.</a:t>
                      </a: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hMerge="1">
                  <a:txBody>
                    <a:bodyPr/>
                    <a:lstStyle/>
                    <a:p>
                      <a:pPr algn="l" rtl="0" fontAlgn="ctr"/>
                      <a:endParaRPr lang="en-US" sz="1000" b="0" i="0" u="none" strike="noStrike" dirty="0">
                        <a:solidFill>
                          <a:schemeClr val="tx1"/>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extLst>
                  <a:ext uri="{0D108BD9-81ED-4DB2-BD59-A6C34878D82A}">
                    <a16:rowId xmlns:a16="http://schemas.microsoft.com/office/drawing/2014/main" val="1221975587"/>
                  </a:ext>
                </a:extLst>
              </a:tr>
              <a:tr h="343733">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Tax Status:</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buClr>
                          <a:srgbClr val="000000"/>
                        </a:buClr>
                        <a:buSzPts val="1100"/>
                        <a:buFont typeface="Calibri" panose="020F0502020204030204" pitchFamily="34" charset="0"/>
                        <a:buNone/>
                      </a:pPr>
                      <a:r>
                        <a:rPr lang="en-US" sz="1000" b="0" i="0" u="none" strike="noStrike" dirty="0">
                          <a:solidFill>
                            <a:srgbClr val="000000"/>
                          </a:solidFill>
                          <a:effectLst/>
                          <a:latin typeface="Calibri" panose="020F0502020204030204" pitchFamily="34" charset="0"/>
                          <a:cs typeface="Calibri" panose="020F0502020204030204" pitchFamily="34" charset="0"/>
                        </a:rPr>
                        <a:t>Interest on the</a:t>
                      </a:r>
                      <a:r>
                        <a:rPr lang="en-US" sz="1000" b="0" i="0" u="none" strike="noStrike" baseline="0" dirty="0">
                          <a:solidFill>
                            <a:srgbClr val="000000"/>
                          </a:solidFill>
                          <a:effectLst/>
                          <a:latin typeface="Calibri" panose="020F0502020204030204" pitchFamily="34" charset="0"/>
                          <a:cs typeface="Calibri" panose="020F0502020204030204" pitchFamily="34" charset="0"/>
                        </a:rPr>
                        <a:t> Bonds is exempt from </a:t>
                      </a:r>
                      <a:r>
                        <a:rPr lang="en-US" sz="1000" b="0" i="0" u="none" strike="noStrike" dirty="0">
                          <a:solidFill>
                            <a:srgbClr val="000000"/>
                          </a:solidFill>
                          <a:effectLst/>
                          <a:latin typeface="Calibri" panose="020F0502020204030204" pitchFamily="34" charset="0"/>
                          <a:cs typeface="Calibri" panose="020F0502020204030204" pitchFamily="34" charset="0"/>
                        </a:rPr>
                        <a:t>Federal</a:t>
                      </a:r>
                      <a:r>
                        <a:rPr lang="en-US" sz="1000" b="0" i="0" u="none" strike="noStrike" baseline="0" dirty="0">
                          <a:solidFill>
                            <a:srgbClr val="000000"/>
                          </a:solidFill>
                          <a:effectLst/>
                          <a:latin typeface="Calibri" panose="020F0502020204030204" pitchFamily="34" charset="0"/>
                          <a:cs typeface="Calibri" panose="020F0502020204030204" pitchFamily="34" charset="0"/>
                        </a:rPr>
                        <a:t> and State of New Hampshire income taxes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l" rtl="0" fontAlgn="ctr">
                        <a:buClr>
                          <a:srgbClr val="000000"/>
                        </a:buClr>
                        <a:buSzPts val="1100"/>
                        <a:buFont typeface="Calibri" panose="020F0502020204030204" pitchFamily="34" charset="0"/>
                        <a:buNone/>
                      </a:pPr>
                      <a:r>
                        <a:rPr lang="en-US" sz="1000" b="0" i="0" u="none" strike="noStrike" dirty="0">
                          <a:solidFill>
                            <a:srgbClr val="000000"/>
                          </a:solidFill>
                          <a:effectLst/>
                          <a:latin typeface="Calibri" panose="020F0502020204030204" pitchFamily="34" charset="0"/>
                          <a:cs typeface="Calibri" panose="020F0502020204030204" pitchFamily="34" charset="0"/>
                        </a:rPr>
                        <a:t>Interest on the</a:t>
                      </a:r>
                      <a:r>
                        <a:rPr lang="en-US" sz="1000" b="0" i="0" u="none" strike="noStrike" baseline="0" dirty="0">
                          <a:solidFill>
                            <a:srgbClr val="000000"/>
                          </a:solidFill>
                          <a:effectLst/>
                          <a:latin typeface="Calibri" panose="020F0502020204030204" pitchFamily="34" charset="0"/>
                          <a:cs typeface="Calibri" panose="020F0502020204030204" pitchFamily="34" charset="0"/>
                        </a:rPr>
                        <a:t> Bonds is taxable from </a:t>
                      </a:r>
                      <a:r>
                        <a:rPr lang="en-US" sz="1000" b="0" i="0" u="none" strike="noStrike" dirty="0">
                          <a:solidFill>
                            <a:srgbClr val="000000"/>
                          </a:solidFill>
                          <a:effectLst/>
                          <a:latin typeface="Calibri" panose="020F0502020204030204" pitchFamily="34" charset="0"/>
                          <a:cs typeface="Calibri" panose="020F0502020204030204" pitchFamily="34" charset="0"/>
                        </a:rPr>
                        <a:t>Federal</a:t>
                      </a:r>
                      <a:r>
                        <a:rPr lang="en-US" sz="1000" b="0" i="0" u="none" strike="noStrike" baseline="0" dirty="0">
                          <a:solidFill>
                            <a:srgbClr val="000000"/>
                          </a:solidFill>
                          <a:effectLst/>
                          <a:latin typeface="Calibri" panose="020F0502020204030204" pitchFamily="34" charset="0"/>
                          <a:cs typeface="Calibri" panose="020F0502020204030204" pitchFamily="34" charset="0"/>
                        </a:rPr>
                        <a:t> and tax-exempt from State of New Hampshire income taxes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505204169"/>
                  </a:ext>
                </a:extLst>
              </a:tr>
              <a:tr h="326928">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Optional Redemption*:</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August 15, 2034</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Not subject to redemption prior to maturity</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extLst>
                  <a:ext uri="{0D108BD9-81ED-4DB2-BD59-A6C34878D82A}">
                    <a16:rowId xmlns:a16="http://schemas.microsoft.com/office/drawing/2014/main" val="1476651159"/>
                  </a:ext>
                </a:extLst>
              </a:tr>
              <a:tr h="343733">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Confirmed Rating: </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gridSpan="2">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S&amp;P: AA+</a:t>
                      </a:r>
                      <a:r>
                        <a:rPr lang="en-US" sz="1000" b="0" i="0" u="none" strike="noStrike" baseline="0" dirty="0">
                          <a:solidFill>
                            <a:srgbClr val="000000"/>
                          </a:solidFill>
                          <a:effectLst/>
                          <a:latin typeface="Calibri" panose="020F0502020204030204" pitchFamily="34" charset="0"/>
                          <a:cs typeface="Calibri" panose="020F0502020204030204" pitchFamily="34" charset="0"/>
                        </a:rPr>
                        <a:t> </a:t>
                      </a:r>
                      <a:r>
                        <a:rPr lang="en-US" sz="1000" b="0" i="0" u="none" strike="noStrike" dirty="0">
                          <a:solidFill>
                            <a:srgbClr val="000000"/>
                          </a:solidFill>
                          <a:effectLst/>
                          <a:latin typeface="Calibri" panose="020F0502020204030204" pitchFamily="34" charset="0"/>
                          <a:cs typeface="Calibri" panose="020F0502020204030204" pitchFamily="34" charset="0"/>
                        </a:rPr>
                        <a:t>(Stable)</a:t>
                      </a:r>
                    </a:p>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Moody’s: Aa2 (Stable)</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hMerge="1">
                  <a:txBody>
                    <a:bodyPr/>
                    <a:lstStyle/>
                    <a:p>
                      <a:endParaRPr dirty="0"/>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29035833"/>
                  </a:ext>
                </a:extLst>
              </a:tr>
              <a:tr h="286031">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Expected Pricing*:</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gridSpan="2">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Week</a:t>
                      </a:r>
                      <a:r>
                        <a:rPr lang="en-US" sz="1000" b="0" i="0" u="none" strike="noStrike" baseline="0" dirty="0">
                          <a:solidFill>
                            <a:srgbClr val="000000"/>
                          </a:solidFill>
                          <a:effectLst/>
                          <a:latin typeface="Calibri" panose="020F0502020204030204" pitchFamily="34" charset="0"/>
                          <a:cs typeface="Calibri" panose="020F0502020204030204" pitchFamily="34" charset="0"/>
                        </a:rPr>
                        <a:t> of July 14, 2025</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tc hMerge="1">
                  <a:txBody>
                    <a:bodyPr/>
                    <a:lstStyle/>
                    <a:p>
                      <a:pPr algn="l" rtl="0" fontAlgn="ct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7EA"/>
                    </a:solidFill>
                  </a:tcPr>
                </a:tc>
                <a:extLst>
                  <a:ext uri="{0D108BD9-81ED-4DB2-BD59-A6C34878D82A}">
                    <a16:rowId xmlns:a16="http://schemas.microsoft.com/office/drawing/2014/main" val="1488221616"/>
                  </a:ext>
                </a:extLst>
              </a:tr>
              <a:tr h="299362">
                <a:tc>
                  <a:txBody>
                    <a:bodyPr/>
                    <a:lstStyle/>
                    <a:p>
                      <a:pPr algn="l" rtl="0" fontAlgn="ctr"/>
                      <a:r>
                        <a:rPr lang="en-US" sz="1000" b="1" i="0" u="none" strike="noStrike" dirty="0">
                          <a:solidFill>
                            <a:srgbClr val="000000"/>
                          </a:solidFill>
                          <a:effectLst/>
                          <a:latin typeface="Calibri" panose="020F0502020204030204" pitchFamily="34" charset="0"/>
                          <a:cs typeface="Calibri" panose="020F0502020204030204" pitchFamily="34" charset="0"/>
                        </a:rPr>
                        <a:t>Expected Delivery*:</a:t>
                      </a:r>
                    </a:p>
                  </a:txBody>
                  <a:tcPr marL="8922" marR="8922" marT="8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gridSpan="2">
                  <a:txBody>
                    <a:bodyPr/>
                    <a:lstStyle/>
                    <a:p>
                      <a:pPr algn="ctr" rtl="0" fontAlgn="ctr"/>
                      <a:r>
                        <a:rPr lang="en-US" sz="1000" b="0" i="0" u="none" strike="noStrike" dirty="0">
                          <a:solidFill>
                            <a:srgbClr val="000000"/>
                          </a:solidFill>
                          <a:effectLst/>
                          <a:latin typeface="Calibri" panose="020F0502020204030204" pitchFamily="34" charset="0"/>
                          <a:cs typeface="Calibri" panose="020F0502020204030204" pitchFamily="34" charset="0"/>
                        </a:rPr>
                        <a:t>Thursday, August 14, 2025</a:t>
                      </a: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hMerge="1">
                  <a:txBody>
                    <a:bodyPr/>
                    <a:lstStyle/>
                    <a:p>
                      <a:pPr algn="l" rtl="0" fontAlgn="ct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922" marR="8922" marT="892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473320247"/>
                  </a:ext>
                </a:extLst>
              </a:tr>
            </a:tbl>
          </a:graphicData>
        </a:graphic>
      </p:graphicFrame>
      <p:sp>
        <p:nvSpPr>
          <p:cNvPr id="4" name="TextBox 3"/>
          <p:cNvSpPr txBox="1"/>
          <p:nvPr/>
        </p:nvSpPr>
        <p:spPr>
          <a:xfrm>
            <a:off x="325581" y="6375133"/>
            <a:ext cx="1654620" cy="230832"/>
          </a:xfrm>
          <a:prstGeom prst="rect">
            <a:avLst/>
          </a:prstGeom>
          <a:noFill/>
        </p:spPr>
        <p:txBody>
          <a:bodyPr wrap="none" rtlCol="0">
            <a:spAutoFit/>
          </a:bodyPr>
          <a:lstStyle/>
          <a:p>
            <a:r>
              <a:rPr lang="en-US" sz="900" i="1" dirty="0">
                <a:latin typeface="Calibri" panose="020F0502020204030204" pitchFamily="34" charset="0"/>
                <a:cs typeface="Calibri" panose="020F0502020204030204" pitchFamily="34" charset="0"/>
              </a:rPr>
              <a:t>*Preliminary, subject to change</a:t>
            </a:r>
          </a:p>
        </p:txBody>
      </p:sp>
    </p:spTree>
    <p:extLst>
      <p:ext uri="{BB962C8B-B14F-4D97-AF65-F5344CB8AC3E}">
        <p14:creationId xmlns:p14="http://schemas.microsoft.com/office/powerpoint/2010/main" val="309169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information</a:t>
            </a:r>
          </a:p>
        </p:txBody>
      </p:sp>
      <p:sp>
        <p:nvSpPr>
          <p:cNvPr id="8" name="Rectangle 7"/>
          <p:cNvSpPr/>
          <p:nvPr/>
        </p:nvSpPr>
        <p:spPr>
          <a:xfrm>
            <a:off x="462012" y="749253"/>
            <a:ext cx="8162222" cy="6986528"/>
          </a:xfrm>
          <a:prstGeom prst="rect">
            <a:avLst/>
          </a:prstGeom>
        </p:spPr>
        <p:txBody>
          <a:bodyPr wrap="square">
            <a:spAutoFit/>
          </a:bodyPr>
          <a:lstStyle/>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Bank’s purpose is to facilitate borrowings by Governmental Units for their public improvements and other municipal purposes through the direct purchase by the Bank of the Governmental Units’ Municipal Bonds with the proceeds of the sale of the Bank’s Bonds </a:t>
            </a:r>
          </a:p>
          <a:p>
            <a:pPr marL="176213"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NHMBB has sold over $5.05</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billion in Bonds to date through its 1978, 1979 and 2005 Resolutions</a:t>
            </a:r>
          </a:p>
          <a:p>
            <a:pPr marL="176213"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$1.22 billion is currently outstanding as of June 2025</a:t>
            </a:r>
          </a:p>
          <a:p>
            <a:pPr marL="457200" indent="58738" algn="just">
              <a:buFont typeface="Arial" panose="020B0604020202020204" pitchFamily="34" charset="0"/>
              <a:buChar char="•"/>
              <a:tabLst>
                <a:tab pos="628650" algn="l"/>
              </a:tabLst>
            </a:pPr>
            <a:r>
              <a:rPr lang="en-US" sz="1400" dirty="0">
                <a:latin typeface="Calibri" panose="020F0502020204030204" pitchFamily="34" charset="0"/>
                <a:cs typeface="Calibri" panose="020F0502020204030204" pitchFamily="34" charset="0"/>
              </a:rPr>
              <a:t>	$1.16</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billion of bonds outstanding under the 1978 Resolution</a:t>
            </a:r>
          </a:p>
          <a:p>
            <a:pPr marL="457200" indent="171450" algn="just">
              <a:buFont typeface="Arial" panose="020B0604020202020204" pitchFamily="34" charset="0"/>
              <a:buChar char="•"/>
              <a:tabLst>
                <a:tab pos="628650" algn="l"/>
              </a:tabLst>
            </a:pPr>
            <a:r>
              <a:rPr lang="en-US" sz="1400" dirty="0">
                <a:latin typeface="Calibri" panose="020F0502020204030204" pitchFamily="34" charset="0"/>
                <a:cs typeface="Calibri" panose="020F0502020204030204" pitchFamily="34" charset="0"/>
              </a:rPr>
              <a:t>No outstanding 1979 Resolution Bonds</a:t>
            </a:r>
          </a:p>
          <a:p>
            <a:pPr marL="457200" indent="171450" algn="just">
              <a:buFont typeface="Arial" panose="020B0604020202020204" pitchFamily="34" charset="0"/>
              <a:buChar char="•"/>
              <a:tabLst>
                <a:tab pos="628650" algn="l"/>
              </a:tabLst>
            </a:pPr>
            <a:r>
              <a:rPr lang="en-US" sz="1400" dirty="0">
                <a:latin typeface="Calibri" panose="020F0502020204030204" pitchFamily="34" charset="0"/>
                <a:cs typeface="Calibri" panose="020F0502020204030204" pitchFamily="34" charset="0"/>
              </a:rPr>
              <a:t>$54.86 million of bonds outstanding on the 2005 Resolution </a:t>
            </a:r>
          </a:p>
          <a:p>
            <a:pPr algn="just"/>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47-year operating history</a:t>
            </a:r>
          </a:p>
          <a:p>
            <a:pPr algn="just"/>
            <a:endParaRPr lang="en-US" sz="1400" dirty="0">
              <a:highlight>
                <a:srgbClr val="FFFF00"/>
              </a:highlight>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Cybersecurity</a:t>
            </a:r>
          </a:p>
          <a:p>
            <a:pPr marL="633413" lvl="1"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Bank works closely with its information technology provider who maintains, advises and implements all the Bank’s network security controls as well as provides cybersecurity training on an annual basis</a:t>
            </a:r>
          </a:p>
          <a:p>
            <a:pPr marL="633413" lvl="1"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Bank has successfully addressed and implemented all system security recommendations </a:t>
            </a:r>
          </a:p>
          <a:p>
            <a:pPr lvl="1" algn="just"/>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Climate Resiliency </a:t>
            </a:r>
          </a:p>
          <a:p>
            <a:pPr marL="633413" lvl="1"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State faces a variety of risks arising from climate change, including sea-level rise, increased coastal flooding and co-called “sunny day” flooding, etc. </a:t>
            </a:r>
          </a:p>
          <a:p>
            <a:pPr marL="633413" lvl="1"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State implemented measures to reduce the impact of climate change and mitigate fiscal impacts; however, the Bank cannot predict whether any current or future impact of climate change might adversely impact the ability of any of its Governmental Units to pay debt service on their municipal bonds</a:t>
            </a:r>
          </a:p>
          <a:p>
            <a:pPr marL="176213"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lvl="1" algn="just"/>
            <a:endParaRPr lang="en-US" sz="1400" dirty="0">
              <a:latin typeface="Calibri" panose="020F0502020204030204" pitchFamily="34" charset="0"/>
              <a:cs typeface="Calibri" panose="020F0502020204030204" pitchFamily="34" charset="0"/>
            </a:endParaRPr>
          </a:p>
          <a:p>
            <a:pPr lvl="1" algn="just"/>
            <a:endParaRPr lang="en-US" sz="1400" dirty="0">
              <a:latin typeface="Calibri" panose="020F0502020204030204" pitchFamily="34" charset="0"/>
              <a:cs typeface="Calibri" panose="020F0502020204030204" pitchFamily="34" charset="0"/>
            </a:endParaRPr>
          </a:p>
          <a:p>
            <a:pPr marL="633413" lvl="1"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633413" lvl="1"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lvl="1" algn="just"/>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32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74" y="193523"/>
            <a:ext cx="6640549" cy="374940"/>
          </a:xfrm>
        </p:spPr>
        <p:txBody>
          <a:bodyPr>
            <a:normAutofit/>
          </a:bodyPr>
          <a:lstStyle/>
          <a:p>
            <a:r>
              <a:rPr lang="en-US" dirty="0"/>
              <a:t>Program overview and application process </a:t>
            </a:r>
          </a:p>
        </p:txBody>
      </p:sp>
      <p:sp>
        <p:nvSpPr>
          <p:cNvPr id="6" name="Rectangle 5"/>
          <p:cNvSpPr/>
          <p:nvPr/>
        </p:nvSpPr>
        <p:spPr>
          <a:xfrm>
            <a:off x="511024" y="673548"/>
            <a:ext cx="8162222" cy="5981125"/>
          </a:xfrm>
          <a:prstGeom prst="rect">
            <a:avLst/>
          </a:prstGeom>
        </p:spPr>
        <p:txBody>
          <a:bodyPr wrap="square">
            <a:spAutoFit/>
          </a:bodyPr>
          <a:lstStyle/>
          <a:p>
            <a:pPr marL="176213" indent="-176213"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All local governmental entities, including cities, towns, counties, school districts, fire districts, water districts, sewer districts and village districts, are eligible for participation, so long as their general obligation bonds are payable ultimately from ad valorem taxes. </a:t>
            </a:r>
          </a:p>
          <a:p>
            <a:pPr marL="176213" indent="-176213" algn="jus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Historically, the Bank issues its bonds to make loans to local governments twice each year, in January and July, with more frequent issues if community demand exists</a:t>
            </a:r>
          </a:p>
          <a:p>
            <a:pPr marL="176213" indent="-176213" algn="jus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Each participating Governmental Unit is required to complete an application form and provide certain information. Among other items, the Directors of the Bank consider:</a:t>
            </a:r>
          </a:p>
          <a:p>
            <a:pPr marL="633413" lvl="1" indent="-176213"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The amount of debt of each Governmental Unit, the amount by which such debt will be increased by the proposed purchase of the Governmental Unit's Municipal Bonds, the state and local valuation, tax levy and taxes receivable, the largest taxpayers, the largest employers in the locality, the population trends, and the economic outlook for the community  </a:t>
            </a:r>
          </a:p>
          <a:p>
            <a:pPr marL="176213" indent="-176213" algn="jus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Applications are subject to review, discussion, and approval by the Directors</a:t>
            </a:r>
          </a:p>
          <a:p>
            <a:pPr marL="633413" lvl="1" indent="-176213"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The Bank consists of five directors, including the New Hampshire State Treasurer and four directors appointed by the Governor and the New Hampshire Executive Council.  The Bank’s staff is managed by the Executive Director.</a:t>
            </a:r>
          </a:p>
          <a:p>
            <a:pPr marL="633413" lvl="1" indent="-176213" algn="jus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NHMBB’s outstanding portfolio contains 192 governmental units and 384 loans</a:t>
            </a:r>
            <a:r>
              <a:rPr lang="en-US" sz="1600" baseline="30000" dirty="0">
                <a:latin typeface="Calibri" panose="020F0502020204030204" pitchFamily="34" charset="0"/>
                <a:cs typeface="Calibri" panose="020F0502020204030204" pitchFamily="34" charset="0"/>
              </a:rPr>
              <a:t>*</a:t>
            </a:r>
          </a:p>
          <a:p>
            <a:pPr marL="176213" indent="-176213" algn="just">
              <a:buFont typeface="Arial" panose="020B0604020202020204" pitchFamily="34" charset="0"/>
              <a:buChar char="•"/>
            </a:pPr>
            <a:endParaRPr lang="en-US" sz="1600" baseline="300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NHMBB’s loans are geographically dispersed throughout the State of New Hampshire</a:t>
            </a:r>
          </a:p>
          <a:p>
            <a:pPr marL="633413" lvl="1" indent="-176213" algn="jus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
        <p:nvSpPr>
          <p:cNvPr id="4" name="TextBox 3"/>
          <p:cNvSpPr txBox="1"/>
          <p:nvPr/>
        </p:nvSpPr>
        <p:spPr>
          <a:xfrm>
            <a:off x="330859" y="6387728"/>
            <a:ext cx="5336310" cy="230832"/>
          </a:xfrm>
          <a:prstGeom prst="rect">
            <a:avLst/>
          </a:prstGeom>
          <a:noFill/>
        </p:spPr>
        <p:txBody>
          <a:bodyPr wrap="square" rtlCol="0">
            <a:spAutoFit/>
          </a:bodyPr>
          <a:lstStyle/>
          <a:p>
            <a:r>
              <a:rPr lang="en-US" sz="900" i="1" dirty="0">
                <a:latin typeface="Calibri" panose="020F0502020204030204" pitchFamily="34" charset="0"/>
                <a:cs typeface="Calibri" panose="020F0502020204030204" pitchFamily="34" charset="0"/>
              </a:rPr>
              <a:t>*See Appendix B of the Preliminary Official Statement</a:t>
            </a:r>
          </a:p>
        </p:txBody>
      </p:sp>
    </p:spTree>
    <p:extLst>
      <p:ext uri="{BB962C8B-B14F-4D97-AF65-F5344CB8AC3E}">
        <p14:creationId xmlns:p14="http://schemas.microsoft.com/office/powerpoint/2010/main" val="270349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Diversification of pool (1978 Resolution)*</a:t>
            </a:r>
          </a:p>
        </p:txBody>
      </p:sp>
      <p:sp>
        <p:nvSpPr>
          <p:cNvPr id="3" name="Rectangle 2"/>
          <p:cNvSpPr/>
          <p:nvPr/>
        </p:nvSpPr>
        <p:spPr>
          <a:xfrm>
            <a:off x="305334" y="786043"/>
            <a:ext cx="4287432" cy="1800493"/>
          </a:xfrm>
          <a:prstGeom prst="rect">
            <a:avLst/>
          </a:prstGeom>
        </p:spPr>
        <p:txBody>
          <a:bodyPr wrap="square">
            <a:spAutoFit/>
          </a:bodyPr>
          <a:lstStyle/>
          <a:p>
            <a:pPr marL="173038" indent="-173038"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Data shown below is as of August 7, 2025, but does not include the 2025 B&amp;C Bonds.</a:t>
            </a:r>
          </a:p>
          <a:p>
            <a:pPr marL="173038" indent="-173038" algn="just">
              <a:buFont typeface="Arial" panose="020B0604020202020204" pitchFamily="34" charset="0"/>
              <a:buChar char="•"/>
            </a:pPr>
            <a:endParaRPr lang="en-US" sz="5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Largest borrower accounts for 6.02% of the total pool</a:t>
            </a:r>
          </a:p>
          <a:p>
            <a:pPr marL="176213" indent="-176213" algn="just">
              <a:buFont typeface="Arial" panose="020B0604020202020204" pitchFamily="34" charset="0"/>
              <a:buChar char="•"/>
            </a:pPr>
            <a:endParaRPr lang="en-US" sz="5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Top ten borrowers account for 35.40% of the total pool</a:t>
            </a:r>
          </a:p>
          <a:p>
            <a:pPr marL="176213" indent="-176213" algn="just">
              <a:buFont typeface="Arial" panose="020B0604020202020204" pitchFamily="34" charset="0"/>
              <a:buChar char="•"/>
            </a:pPr>
            <a:endParaRPr lang="en-US" sz="5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Concentration of credits in Rockingham, Strafford, Grafton, and Hillsborough (the counties with the highest per capita income, highest property valuations, and largest populations**) account for 66.31% of loans</a:t>
            </a:r>
          </a:p>
        </p:txBody>
      </p:sp>
      <p:sp>
        <p:nvSpPr>
          <p:cNvPr id="7" name="TextBox 6"/>
          <p:cNvSpPr txBox="1"/>
          <p:nvPr/>
        </p:nvSpPr>
        <p:spPr>
          <a:xfrm>
            <a:off x="325581" y="6346256"/>
            <a:ext cx="2688557" cy="369332"/>
          </a:xfrm>
          <a:prstGeom prst="rect">
            <a:avLst/>
          </a:prstGeom>
          <a:noFill/>
        </p:spPr>
        <p:txBody>
          <a:bodyPr wrap="none" rtlCol="0">
            <a:spAutoFit/>
          </a:bodyPr>
          <a:lstStyle/>
          <a:p>
            <a:r>
              <a:rPr lang="en-US" sz="900" i="1" dirty="0">
                <a:latin typeface="Calibri" panose="020F0502020204030204" pitchFamily="34" charset="0"/>
                <a:cs typeface="Calibri" panose="020F0502020204030204" pitchFamily="34" charset="0"/>
              </a:rPr>
              <a:t>*See Appendix B of the Preliminary Official Statement</a:t>
            </a:r>
          </a:p>
          <a:p>
            <a:r>
              <a:rPr lang="en-US" sz="900" i="1" dirty="0">
                <a:latin typeface="Calibri" panose="020F0502020204030204" pitchFamily="34" charset="0"/>
                <a:cs typeface="Calibri" panose="020F0502020204030204" pitchFamily="34" charset="0"/>
              </a:rPr>
              <a:t>**County per capita data from US Census Bureau </a:t>
            </a:r>
          </a:p>
        </p:txBody>
      </p:sp>
      <p:graphicFrame>
        <p:nvGraphicFramePr>
          <p:cNvPr id="9" name="Chart 8">
            <a:extLst>
              <a:ext uri="{FF2B5EF4-FFF2-40B4-BE49-F238E27FC236}">
                <a16:creationId xmlns:a16="http://schemas.microsoft.com/office/drawing/2014/main" id="{F7AEA4E2-E0BF-3BA9-FA08-5FFE4BD288D3}"/>
              </a:ext>
            </a:extLst>
          </p:cNvPr>
          <p:cNvGraphicFramePr>
            <a:graphicFrameLocks/>
          </p:cNvGraphicFramePr>
          <p:nvPr>
            <p:extLst>
              <p:ext uri="{D42A27DB-BD31-4B8C-83A1-F6EECF244321}">
                <p14:modId xmlns:p14="http://schemas.microsoft.com/office/powerpoint/2010/main" val="46205078"/>
              </p:ext>
            </p:extLst>
          </p:nvPr>
        </p:nvGraphicFramePr>
        <p:xfrm>
          <a:off x="4923025" y="757958"/>
          <a:ext cx="3900920" cy="2289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92C27AA-EA6A-45D4-81F4-1192D5968C66}"/>
              </a:ext>
            </a:extLst>
          </p:cNvPr>
          <p:cNvGraphicFramePr>
            <a:graphicFrameLocks/>
          </p:cNvGraphicFramePr>
          <p:nvPr>
            <p:extLst>
              <p:ext uri="{D42A27DB-BD31-4B8C-83A1-F6EECF244321}">
                <p14:modId xmlns:p14="http://schemas.microsoft.com/office/powerpoint/2010/main" val="3883214481"/>
              </p:ext>
            </p:extLst>
          </p:nvPr>
        </p:nvGraphicFramePr>
        <p:xfrm>
          <a:off x="5089236" y="3131128"/>
          <a:ext cx="3673529" cy="290021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AF184DBD-D894-D636-6267-E05961F77F5C}"/>
              </a:ext>
            </a:extLst>
          </p:cNvPr>
          <p:cNvPicPr>
            <a:picLocks noChangeAspect="1"/>
          </p:cNvPicPr>
          <p:nvPr/>
        </p:nvPicPr>
        <p:blipFill>
          <a:blip r:embed="rId4"/>
          <a:stretch>
            <a:fillRect/>
          </a:stretch>
        </p:blipFill>
        <p:spPr>
          <a:xfrm>
            <a:off x="401274" y="2719752"/>
            <a:ext cx="4356571" cy="3493288"/>
          </a:xfrm>
          <a:prstGeom prst="rect">
            <a:avLst/>
          </a:prstGeom>
        </p:spPr>
      </p:pic>
    </p:spTree>
    <p:extLst>
      <p:ext uri="{BB962C8B-B14F-4D97-AF65-F5344CB8AC3E}">
        <p14:creationId xmlns:p14="http://schemas.microsoft.com/office/powerpoint/2010/main" val="329391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Resources</a:t>
            </a:r>
          </a:p>
        </p:txBody>
      </p:sp>
      <p:sp>
        <p:nvSpPr>
          <p:cNvPr id="3" name="Rectangle 2"/>
          <p:cNvSpPr/>
          <p:nvPr/>
        </p:nvSpPr>
        <p:spPr>
          <a:xfrm>
            <a:off x="481263" y="609024"/>
            <a:ext cx="8162222" cy="3016210"/>
          </a:xfrm>
          <a:prstGeom prst="rect">
            <a:avLst/>
          </a:prstGeom>
        </p:spPr>
        <p:txBody>
          <a:bodyPr wrap="square">
            <a:spAutoFit/>
          </a:bodyPr>
          <a:lstStyle/>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Bonds are general obligations of the Bank and are further secured by the pledge of the Municipal Bonds purchased by the Bank with proceeds of the bonds previously issued pursuant to the 1978 Resolution and all funds and accounts established by the 1978 Resolution</a:t>
            </a:r>
          </a:p>
          <a:p>
            <a:pPr marL="176213" indent="-176213" algn="just">
              <a:buFont typeface="Arial" panose="020B0604020202020204" pitchFamily="34" charset="0"/>
              <a:buChar char="•"/>
            </a:pPr>
            <a:endParaRPr lang="en-US" sz="6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NHMBB has a dedicated reserve fund pledged to the Bonds that provide additional security if a Governmental Unit makes a late payment or defaults on a loan payment</a:t>
            </a:r>
          </a:p>
          <a:p>
            <a:pPr marL="176213"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742950" lvl="1" indent="-285750" algn="just">
              <a:buFontTx/>
              <a:buChar char="-"/>
            </a:pPr>
            <a:r>
              <a:rPr lang="en-US" sz="1400" dirty="0">
                <a:latin typeface="Calibri" panose="020F0502020204030204" pitchFamily="34" charset="0"/>
                <a:cs typeface="Calibri" panose="020F0502020204030204" pitchFamily="34" charset="0"/>
              </a:rPr>
              <a:t>Established by the 1978 Resolution and funded with bond proceeds</a:t>
            </a:r>
          </a:p>
          <a:p>
            <a:pPr marL="742950" lvl="1" indent="-285750" algn="just">
              <a:buFontTx/>
              <a:buChar char="-"/>
            </a:pPr>
            <a:r>
              <a:rPr lang="en-US" sz="1400" dirty="0">
                <a:latin typeface="Calibri" panose="020F0502020204030204" pitchFamily="34" charset="0"/>
                <a:cs typeface="Calibri" panose="020F0502020204030204" pitchFamily="34" charset="0"/>
              </a:rPr>
              <a:t>Must equal at least MADS on outstanding loans</a:t>
            </a:r>
          </a:p>
          <a:p>
            <a:pPr marL="742950" lvl="1" indent="-285750" algn="just">
              <a:buFontTx/>
              <a:buChar char="-"/>
            </a:pPr>
            <a:r>
              <a:rPr lang="en-US" sz="1400" dirty="0">
                <a:latin typeface="Calibri" panose="020F0502020204030204" pitchFamily="34" charset="0"/>
                <a:cs typeface="Calibri" panose="020F0502020204030204" pitchFamily="34" charset="0"/>
              </a:rPr>
              <a:t>State law includes a Moral Obligation replenishment provision if the Reserve Fund goes below an amount equal to MADs requirement, subject to legislative approval. </a:t>
            </a:r>
          </a:p>
          <a:p>
            <a:pPr marL="742950" lvl="1" indent="-285750" algn="just">
              <a:buFontTx/>
              <a:buChar char="-"/>
            </a:pPr>
            <a:r>
              <a:rPr lang="en-US" sz="1400" dirty="0">
                <a:latin typeface="Calibri" panose="020F0502020204030204" pitchFamily="34" charset="0"/>
                <a:cs typeface="Calibri" panose="020F0502020204030204" pitchFamily="34" charset="0"/>
              </a:rPr>
              <a:t>Reserve fund invested in US Government Obligations</a:t>
            </a:r>
            <a:r>
              <a:rPr lang="en-US" sz="1400" dirty="0">
                <a:solidFill>
                  <a:srgbClr val="FF000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and New Hampshire Government Obligations </a:t>
            </a:r>
          </a:p>
          <a:p>
            <a:pPr marL="742950" lvl="1" indent="-285750" algn="just">
              <a:buFontTx/>
              <a:buChar char="-"/>
            </a:pPr>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p:txBody>
      </p:sp>
      <p:sp>
        <p:nvSpPr>
          <p:cNvPr id="6" name="Rectangle 5"/>
          <p:cNvSpPr/>
          <p:nvPr/>
        </p:nvSpPr>
        <p:spPr>
          <a:xfrm>
            <a:off x="500514" y="3443105"/>
            <a:ext cx="8162222" cy="523220"/>
          </a:xfrm>
          <a:prstGeom prst="rect">
            <a:avLst/>
          </a:prstGeom>
        </p:spPr>
        <p:txBody>
          <a:bodyPr wrap="square">
            <a:spAutoFit/>
          </a:bodyPr>
          <a:lstStyle/>
          <a:p>
            <a:pPr marL="173038" indent="-173038"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NHMBB’s net assets have grown from $19.1 million in 2014 to $35.75 million as of June 30, 2024, an increase of approximately 87%</a:t>
            </a:r>
          </a:p>
        </p:txBody>
      </p:sp>
      <p:graphicFrame>
        <p:nvGraphicFramePr>
          <p:cNvPr id="8" name="Chart 7">
            <a:extLst>
              <a:ext uri="{FF2B5EF4-FFF2-40B4-BE49-F238E27FC236}">
                <a16:creationId xmlns:a16="http://schemas.microsoft.com/office/drawing/2014/main" id="{CDF85612-2E4A-A184-1FBD-4B2C2C84EED5}"/>
              </a:ext>
            </a:extLst>
          </p:cNvPr>
          <p:cNvGraphicFramePr>
            <a:graphicFrameLocks/>
          </p:cNvGraphicFramePr>
          <p:nvPr>
            <p:extLst>
              <p:ext uri="{D42A27DB-BD31-4B8C-83A1-F6EECF244321}">
                <p14:modId xmlns:p14="http://schemas.microsoft.com/office/powerpoint/2010/main" val="931736555"/>
              </p:ext>
            </p:extLst>
          </p:nvPr>
        </p:nvGraphicFramePr>
        <p:xfrm>
          <a:off x="500514" y="3966325"/>
          <a:ext cx="8142971" cy="22826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383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intercept provides additional security</a:t>
            </a:r>
          </a:p>
        </p:txBody>
      </p:sp>
      <p:sp>
        <p:nvSpPr>
          <p:cNvPr id="3" name="Rectangle 2"/>
          <p:cNvSpPr/>
          <p:nvPr/>
        </p:nvSpPr>
        <p:spPr>
          <a:xfrm>
            <a:off x="481263" y="735599"/>
            <a:ext cx="8162222" cy="2677656"/>
          </a:xfrm>
          <a:prstGeom prst="rect">
            <a:avLst/>
          </a:prstGeom>
        </p:spPr>
        <p:txBody>
          <a:bodyPr wrap="square">
            <a:spAutoFit/>
          </a:bodyPr>
          <a:lstStyle/>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NHMBB’s benefit from a State intercept should a borrower fail to make its debt service payment</a:t>
            </a:r>
          </a:p>
          <a:p>
            <a:pPr marL="176213"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633413" lvl="1"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Chapter 35-A of the New Hampshire Revised Statutes Annotated (the “Act”) provides that if any Governmental Unit fails to make a scheduled payment on its bonds held by the Bank, the chairman or vice chairman of the Bank will certify the failure of the Governmental Unit to make such scheduled payment to the State Treasurer. Within three days after receipt of the certification of any Governmental Unit’s overdue payment, the State Treasurer will pay the Bank's trustee the amount equal to the overdue payment, to the extent amounts are appropriated from the general fund or the education trust fund of the State. If any portion of such certified overdue payment has not been paid at the close of the fiscal year, the State Treasurer will pay the overdue amount as soon as practicable in the next fiscal year.</a:t>
            </a:r>
          </a:p>
          <a:p>
            <a:pPr marL="633413" lvl="1"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525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296EB-667F-D9EA-9F61-88DC2A217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EA478-AFB9-21F6-70C1-FB95F7B49283}"/>
              </a:ext>
            </a:extLst>
          </p:cNvPr>
          <p:cNvSpPr>
            <a:spLocks noGrp="1"/>
          </p:cNvSpPr>
          <p:nvPr>
            <p:ph type="title"/>
          </p:nvPr>
        </p:nvSpPr>
        <p:spPr/>
        <p:txBody>
          <a:bodyPr/>
          <a:lstStyle/>
          <a:p>
            <a:r>
              <a:rPr lang="en-US" dirty="0"/>
              <a:t>2025 Series B financing*</a:t>
            </a:r>
          </a:p>
        </p:txBody>
      </p:sp>
      <p:sp>
        <p:nvSpPr>
          <p:cNvPr id="3" name="Rectangle 2">
            <a:extLst>
              <a:ext uri="{FF2B5EF4-FFF2-40B4-BE49-F238E27FC236}">
                <a16:creationId xmlns:a16="http://schemas.microsoft.com/office/drawing/2014/main" id="{0D83A365-B67F-ED44-FF4A-F94BB2AB0A5E}"/>
              </a:ext>
            </a:extLst>
          </p:cNvPr>
          <p:cNvSpPr/>
          <p:nvPr/>
        </p:nvSpPr>
        <p:spPr>
          <a:xfrm>
            <a:off x="467459" y="851491"/>
            <a:ext cx="4797268" cy="2339102"/>
          </a:xfrm>
          <a:prstGeom prst="rect">
            <a:avLst/>
          </a:prstGeom>
        </p:spPr>
        <p:txBody>
          <a:bodyPr wrap="square">
            <a:spAutoFit/>
          </a:bodyPr>
          <a:lstStyle/>
          <a:p>
            <a:pPr algn="just"/>
            <a:r>
              <a:rPr lang="en-US" sz="1400" b="1" dirty="0">
                <a:latin typeface="Calibri" panose="020F0502020204030204" pitchFamily="34" charset="0"/>
                <a:cs typeface="Calibri" panose="020F0502020204030204" pitchFamily="34" charset="0"/>
              </a:rPr>
              <a:t>2025 Series B - Underlying Loan Information</a:t>
            </a:r>
          </a:p>
          <a:p>
            <a:pPr algn="just"/>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2025 Series B Bonds have 23 governmental units requesting loans for a total of $210.42 million with terms between 5 and 30 years</a:t>
            </a:r>
          </a:p>
          <a:p>
            <a:pPr marL="176213"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The City of Dover is the largest borrower - $43.30 million</a:t>
            </a:r>
          </a:p>
          <a:p>
            <a:pPr marL="176213" indent="-176213" algn="jus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6213" indent="-176213" algn="just">
              <a:buFont typeface="Arial" panose="020B0604020202020204" pitchFamily="34" charset="0"/>
              <a:buChar char="•"/>
            </a:pPr>
            <a:r>
              <a:rPr lang="en-US" sz="1400" dirty="0">
                <a:latin typeface="Calibri" panose="020F0502020204030204" pitchFamily="34" charset="0"/>
                <a:cs typeface="Calibri" panose="020F0502020204030204" pitchFamily="34" charset="0"/>
              </a:rPr>
              <a:t>This issue is entirely secured by the general obligation pledge of the local governmental borrowers </a:t>
            </a:r>
          </a:p>
          <a:p>
            <a:pPr algn="just"/>
            <a:endParaRPr lang="en-US" sz="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287BAA2-955C-37E0-7854-C7B70B871397}"/>
              </a:ext>
            </a:extLst>
          </p:cNvPr>
          <p:cNvSpPr txBox="1"/>
          <p:nvPr/>
        </p:nvSpPr>
        <p:spPr>
          <a:xfrm>
            <a:off x="307108" y="6373091"/>
            <a:ext cx="2688557" cy="230832"/>
          </a:xfrm>
          <a:prstGeom prst="rect">
            <a:avLst/>
          </a:prstGeom>
          <a:noFill/>
        </p:spPr>
        <p:txBody>
          <a:bodyPr wrap="none" rtlCol="0">
            <a:spAutoFit/>
          </a:bodyPr>
          <a:lstStyle/>
          <a:p>
            <a:r>
              <a:rPr lang="en-US" sz="900" i="1" dirty="0">
                <a:latin typeface="Calibri" panose="020F0502020204030204" pitchFamily="34" charset="0"/>
                <a:cs typeface="Calibri" panose="020F0502020204030204" pitchFamily="34" charset="0"/>
              </a:rPr>
              <a:t>*See Appendix B of the Preliminary Official Statement</a:t>
            </a:r>
          </a:p>
        </p:txBody>
      </p:sp>
      <p:pic>
        <p:nvPicPr>
          <p:cNvPr id="4" name="Picture 3">
            <a:extLst>
              <a:ext uri="{FF2B5EF4-FFF2-40B4-BE49-F238E27FC236}">
                <a16:creationId xmlns:a16="http://schemas.microsoft.com/office/drawing/2014/main" id="{34BD8AFA-3975-8300-E594-6B6995A0C086}"/>
              </a:ext>
            </a:extLst>
          </p:cNvPr>
          <p:cNvPicPr>
            <a:picLocks noChangeAspect="1"/>
          </p:cNvPicPr>
          <p:nvPr/>
        </p:nvPicPr>
        <p:blipFill>
          <a:blip r:embed="rId2"/>
          <a:stretch>
            <a:fillRect/>
          </a:stretch>
        </p:blipFill>
        <p:spPr>
          <a:xfrm>
            <a:off x="5264727" y="936625"/>
            <a:ext cx="3333750" cy="4781550"/>
          </a:xfrm>
          <a:prstGeom prst="rect">
            <a:avLst/>
          </a:prstGeom>
        </p:spPr>
      </p:pic>
    </p:spTree>
    <p:extLst>
      <p:ext uri="{BB962C8B-B14F-4D97-AF65-F5344CB8AC3E}">
        <p14:creationId xmlns:p14="http://schemas.microsoft.com/office/powerpoint/2010/main" val="504040616"/>
      </p:ext>
    </p:extLst>
  </p:cSld>
  <p:clrMapOvr>
    <a:masterClrMapping/>
  </p:clrMapOvr>
</p:sld>
</file>

<file path=ppt/theme/theme1.xml><?xml version="1.0" encoding="utf-8"?>
<a:theme xmlns:a="http://schemas.openxmlformats.org/drawingml/2006/main" name="2_Office Theme">
  <a:themeElements>
    <a:clrScheme name="Custom 7">
      <a:dk1>
        <a:sysClr val="windowText" lastClr="000000"/>
      </a:dk1>
      <a:lt1>
        <a:sysClr val="window" lastClr="FFFFFF"/>
      </a:lt1>
      <a:dk2>
        <a:srgbClr val="6F727D"/>
      </a:dk2>
      <a:lt2>
        <a:srgbClr val="9EA7B0"/>
      </a:lt2>
      <a:accent1>
        <a:srgbClr val="002949"/>
      </a:accent1>
      <a:accent2>
        <a:srgbClr val="5489B6"/>
      </a:accent2>
      <a:accent3>
        <a:srgbClr val="F3E5C3"/>
      </a:accent3>
      <a:accent4>
        <a:srgbClr val="8CC2CE"/>
      </a:accent4>
      <a:accent5>
        <a:srgbClr val="998542"/>
      </a:accent5>
      <a:accent6>
        <a:srgbClr val="8D89A5"/>
      </a:accent6>
      <a:hlink>
        <a:srgbClr val="5489B6"/>
      </a:hlink>
      <a:folHlink>
        <a:srgbClr val="00294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axCatchAll xmlns="ef4ee839-46c4-4265-b6cc-cae6cf2f5202" xsi:nil="true"/>
    <lcf76f155ced4ddcb4097134ff3c332f xmlns="bc462e0b-f194-4d30-89a1-15b9a2b891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2F545CAC75134D8C82B943C584B83A" ma:contentTypeVersion="18" ma:contentTypeDescription="Create a new document." ma:contentTypeScope="" ma:versionID="072d7dbd089222817d6193569933cf16">
  <xsd:schema xmlns:xsd="http://www.w3.org/2001/XMLSchema" xmlns:xs="http://www.w3.org/2001/XMLSchema" xmlns:p="http://schemas.microsoft.com/office/2006/metadata/properties" xmlns:ns2="bc462e0b-f194-4d30-89a1-15b9a2b891da" xmlns:ns3="ef4ee839-46c4-4265-b6cc-cae6cf2f5202" targetNamespace="http://schemas.microsoft.com/office/2006/metadata/properties" ma:root="true" ma:fieldsID="e9193842c0d29d074069d19dc5e83366" ns2:_="" ns3:_="">
    <xsd:import namespace="bc462e0b-f194-4d30-89a1-15b9a2b891da"/>
    <xsd:import namespace="ef4ee839-46c4-4265-b6cc-cae6cf2f5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62e0b-f194-4d30-89a1-15b9a2b8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b2911-c2fd-4014-bb3f-f5375c0c4ba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4ee839-46c4-4265-b6cc-cae6cf2f52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a807a65-d0af-4f4a-91d2-4ec0ec7c8e05}" ma:internalName="TaxCatchAll" ma:showField="CatchAllData" ma:web="ef4ee839-46c4-4265-b6cc-cae6cf2f5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CD590C-7CC6-4488-8F3A-63012EDDCF42}">
  <ds:schemaRefs>
    <ds:schemaRef ds:uri="http://schemas.microsoft.com/sharepoint/v3/contenttype/forms"/>
  </ds:schemaRefs>
</ds:datastoreItem>
</file>

<file path=customXml/itemProps2.xml><?xml version="1.0" encoding="utf-8"?>
<ds:datastoreItem xmlns:ds="http://schemas.openxmlformats.org/officeDocument/2006/customXml" ds:itemID="{D7E9051B-7997-476F-92CF-54BC340DD150}">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f4ee839-46c4-4265-b6cc-cae6cf2f5202"/>
    <ds:schemaRef ds:uri="http://purl.org/dc/terms/"/>
    <ds:schemaRef ds:uri="bc462e0b-f194-4d30-89a1-15b9a2b891da"/>
    <ds:schemaRef ds:uri="http://www.w3.org/XML/1998/namespace"/>
  </ds:schemaRefs>
</ds:datastoreItem>
</file>

<file path=customXml/itemProps3.xml><?xml version="1.0" encoding="utf-8"?>
<ds:datastoreItem xmlns:ds="http://schemas.openxmlformats.org/officeDocument/2006/customXml" ds:itemID="{ACF5CDC1-5424-4B9C-AE4D-EDCEFC59D842}"/>
</file>

<file path=docProps/app.xml><?xml version="1.0" encoding="utf-8"?>
<Properties xmlns="http://schemas.openxmlformats.org/officeDocument/2006/extended-properties" xmlns:vt="http://schemas.openxmlformats.org/officeDocument/2006/docPropsVTypes">
  <Template/>
  <TotalTime>34698</TotalTime>
  <Words>2205</Words>
  <Application>Microsoft Office PowerPoint</Application>
  <PresentationFormat>On-screen Show (4:3)</PresentationFormat>
  <Paragraphs>176</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MS PGothic</vt:lpstr>
      <vt:lpstr>Arial</vt:lpstr>
      <vt:lpstr>Calibri</vt:lpstr>
      <vt:lpstr>2_Office Theme</vt:lpstr>
      <vt:lpstr>PowerPoint Presentation</vt:lpstr>
      <vt:lpstr>Disclaimer</vt:lpstr>
      <vt:lpstr>Transaction summary</vt:lpstr>
      <vt:lpstr>General information</vt:lpstr>
      <vt:lpstr>Program overview and application process </vt:lpstr>
      <vt:lpstr>Diversification of pool (1978 Resolution)*</vt:lpstr>
      <vt:lpstr>Bank Resources</vt:lpstr>
      <vt:lpstr>State intercept provides additional security</vt:lpstr>
      <vt:lpstr>2025 Series B financing*</vt:lpstr>
      <vt:lpstr>2025 Series C financing*</vt:lpstr>
      <vt:lpstr>Preliminary Financing Timeline and Contacts</vt:lpstr>
    </vt:vector>
  </TitlesOfParts>
  <Company>RJF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Cori Smith</dc:creator>
  <cp:lastModifiedBy>Jill McNeil</cp:lastModifiedBy>
  <cp:revision>1433</cp:revision>
  <cp:lastPrinted>2020-03-19T16:21:05Z</cp:lastPrinted>
  <dcterms:created xsi:type="dcterms:W3CDTF">2010-11-28T16:10:15Z</dcterms:created>
  <dcterms:modified xsi:type="dcterms:W3CDTF">2025-07-09T12:12:35Z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0x010100EF2F545CAC75134D8C82B943C584B83A</vt:lpwstr>
  </property>
  <property fmtid="{D5CDD505-2E9C-101B-9397-08002B2CF9AE}" pid="3" name="_dlc_DocIdItemGuid">
    <vt:lpwstr>84f13ea4-76df-4ca5-9b56-779ef7ecdc41</vt:lpwstr>
  </property>
</Properties>
</file>